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9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1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3.xml" ContentType="application/vnd.openxmlformats-officedocument.theme+xml"/>
  <Override PartName="/ppt/slideLayouts/slideLayout44.xml" ContentType="application/vnd.openxmlformats-officedocument.presentationml.slideLayout+xml"/>
  <Override PartName="/ppt/theme/theme1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6.xml" ContentType="application/vnd.openxmlformats-officedocument.theme+xml"/>
  <Override PartName="/ppt/slideLayouts/slideLayout53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9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0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88" r:id="rId2"/>
    <p:sldMasterId id="2147484189" r:id="rId3"/>
    <p:sldMasterId id="2147484194" r:id="rId4"/>
    <p:sldMasterId id="2147484200" r:id="rId5"/>
    <p:sldMasterId id="2147484205" r:id="rId6"/>
    <p:sldMasterId id="2147484211" r:id="rId7"/>
    <p:sldMasterId id="2147484216" r:id="rId8"/>
    <p:sldMasterId id="2147484221" r:id="rId9"/>
    <p:sldMasterId id="2147484226" r:id="rId10"/>
    <p:sldMasterId id="2147484244" r:id="rId11"/>
    <p:sldMasterId id="2147484249" r:id="rId12"/>
    <p:sldMasterId id="2147484280" r:id="rId13"/>
    <p:sldMasterId id="2147484285" r:id="rId14"/>
    <p:sldMasterId id="2147484288" r:id="rId15"/>
    <p:sldMasterId id="2147484305" r:id="rId16"/>
    <p:sldMasterId id="2147484312" r:id="rId17"/>
    <p:sldMasterId id="2147484315" r:id="rId18"/>
    <p:sldMasterId id="2147484316" r:id="rId19"/>
    <p:sldMasterId id="2147484329" r:id="rId20"/>
    <p:sldMasterId id="2147484334" r:id="rId21"/>
  </p:sldMasterIdLst>
  <p:notesMasterIdLst>
    <p:notesMasterId r:id="rId78"/>
  </p:notesMasterIdLst>
  <p:handoutMasterIdLst>
    <p:handoutMasterId r:id="rId79"/>
  </p:handoutMasterIdLst>
  <p:sldIdLst>
    <p:sldId id="259" r:id="rId22"/>
    <p:sldId id="264" r:id="rId23"/>
    <p:sldId id="531" r:id="rId24"/>
    <p:sldId id="266" r:id="rId25"/>
    <p:sldId id="326" r:id="rId26"/>
    <p:sldId id="372" r:id="rId27"/>
    <p:sldId id="595" r:id="rId28"/>
    <p:sldId id="574" r:id="rId29"/>
    <p:sldId id="599" r:id="rId30"/>
    <p:sldId id="330" r:id="rId31"/>
    <p:sldId id="612" r:id="rId32"/>
    <p:sldId id="524" r:id="rId33"/>
    <p:sldId id="525" r:id="rId34"/>
    <p:sldId id="596" r:id="rId35"/>
    <p:sldId id="601" r:id="rId36"/>
    <p:sldId id="606" r:id="rId37"/>
    <p:sldId id="608" r:id="rId38"/>
    <p:sldId id="609" r:id="rId39"/>
    <p:sldId id="263" r:id="rId40"/>
    <p:sldId id="610" r:id="rId41"/>
    <p:sldId id="611" r:id="rId42"/>
    <p:sldId id="556" r:id="rId43"/>
    <p:sldId id="256" r:id="rId44"/>
    <p:sldId id="257" r:id="rId45"/>
    <p:sldId id="262" r:id="rId46"/>
    <p:sldId id="258" r:id="rId47"/>
    <p:sldId id="600" r:id="rId48"/>
    <p:sldId id="261" r:id="rId49"/>
    <p:sldId id="260" r:id="rId50"/>
    <p:sldId id="576" r:id="rId51"/>
    <p:sldId id="613" r:id="rId52"/>
    <p:sldId id="268" r:id="rId53"/>
    <p:sldId id="314" r:id="rId54"/>
    <p:sldId id="316" r:id="rId55"/>
    <p:sldId id="614" r:id="rId56"/>
    <p:sldId id="615" r:id="rId57"/>
    <p:sldId id="616" r:id="rId58"/>
    <p:sldId id="617" r:id="rId59"/>
    <p:sldId id="618" r:id="rId60"/>
    <p:sldId id="619" r:id="rId61"/>
    <p:sldId id="317" r:id="rId62"/>
    <p:sldId id="575" r:id="rId63"/>
    <p:sldId id="289" r:id="rId64"/>
    <p:sldId id="290" r:id="rId65"/>
    <p:sldId id="291" r:id="rId66"/>
    <p:sldId id="292" r:id="rId67"/>
    <p:sldId id="294" r:id="rId68"/>
    <p:sldId id="297" r:id="rId69"/>
    <p:sldId id="298" r:id="rId70"/>
    <p:sldId id="299" r:id="rId71"/>
    <p:sldId id="300" r:id="rId72"/>
    <p:sldId id="598" r:id="rId73"/>
    <p:sldId id="378" r:id="rId74"/>
    <p:sldId id="403" r:id="rId75"/>
    <p:sldId id="555" r:id="rId76"/>
    <p:sldId id="301" r:id="rId7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9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49"/>
    <a:srgbClr val="509E2F"/>
    <a:srgbClr val="000000"/>
    <a:srgbClr val="005F83"/>
    <a:srgbClr val="0A0AA6"/>
    <a:srgbClr val="B2B4B2"/>
    <a:srgbClr val="33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1" autoAdjust="0"/>
    <p:restoredTop sz="94586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1752" y="96"/>
      </p:cViewPr>
      <p:guideLst>
        <p:guide orient="horz" pos="2109"/>
        <p:guide pos="3448"/>
      </p:guideLst>
    </p:cSldViewPr>
  </p:slideViewPr>
  <p:outlineViewPr>
    <p:cViewPr>
      <p:scale>
        <a:sx n="33" d="100"/>
        <a:sy n="33" d="100"/>
      </p:scale>
      <p:origin x="0" y="-2233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456"/>
    </p:cViewPr>
  </p:sorterViewPr>
  <p:notesViewPr>
    <p:cSldViewPr snapToGrid="0" snapToObjects="1">
      <p:cViewPr varScale="1">
        <p:scale>
          <a:sx n="82" d="100"/>
          <a:sy n="82" d="100"/>
        </p:scale>
        <p:origin x="383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74" Type="http://schemas.openxmlformats.org/officeDocument/2006/relationships/slide" Target="slides/slide53.xml"/><Relationship Id="rId79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8.xml"/><Relationship Id="rId34" Type="http://schemas.openxmlformats.org/officeDocument/2006/relationships/slide" Target="slides/slide13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76" Type="http://schemas.openxmlformats.org/officeDocument/2006/relationships/slide" Target="slides/slide55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8.xml"/><Relationship Id="rId24" Type="http://schemas.openxmlformats.org/officeDocument/2006/relationships/slide" Target="slides/slide3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66" Type="http://schemas.openxmlformats.org/officeDocument/2006/relationships/slide" Target="slides/slide4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58EE4D-8A6D-FE43-9221-048F51E281B9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D20F39-116C-1340-B5D6-764DD69AD6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780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97AD45B-D55B-416C-938F-6E117D78AE10}" type="datetimeFigureOut">
              <a:rPr lang="en-US" smtClean="0"/>
              <a:t>6/10/2021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A66E6F-1E71-40F1-A2D2-2FDF91F15A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564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66E6F-1E71-40F1-A2D2-2FDF91F15A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336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66E6F-1E71-40F1-A2D2-2FDF91F1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988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66E6F-1E71-40F1-A2D2-2FDF91F1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922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29AAD-2604-425D-8AED-EE3752077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673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66E6F-1E71-40F1-A2D2-2FDF91F1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667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66E6F-1E71-40F1-A2D2-2FDF91F1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943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A66E6F-1E71-40F1-A2D2-2FDF91F15AFC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4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66E6F-1E71-40F1-A2D2-2FDF91F15AF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60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66E6F-1E71-40F1-A2D2-2FDF91F15A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5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66E6F-1E71-40F1-A2D2-2FDF91F1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336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66E6F-1E71-40F1-A2D2-2FDF91F1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805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66E6F-1E71-40F1-A2D2-2FDF91F1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686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66E6F-1E71-40F1-A2D2-2FDF91F1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583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66E6F-1E71-40F1-A2D2-2FDF91F1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163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66E6F-1E71-40F1-A2D2-2FDF91F15A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16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9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287497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522057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</p:spTree>
    <p:extLst>
      <p:ext uri="{BB962C8B-B14F-4D97-AF65-F5344CB8AC3E}">
        <p14:creationId xmlns:p14="http://schemas.microsoft.com/office/powerpoint/2010/main" val="16236404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3885923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2058441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3709203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</p:spTree>
    <p:extLst>
      <p:ext uri="{BB962C8B-B14F-4D97-AF65-F5344CB8AC3E}">
        <p14:creationId xmlns:p14="http://schemas.microsoft.com/office/powerpoint/2010/main" val="1847391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530937" y="6380018"/>
            <a:ext cx="61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6A2D7FC-9282-4CC6-93C1-5989D47CF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13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2137577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80455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72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75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</p:spTree>
    <p:extLst>
      <p:ext uri="{BB962C8B-B14F-4D97-AF65-F5344CB8AC3E}">
        <p14:creationId xmlns:p14="http://schemas.microsoft.com/office/powerpoint/2010/main" val="619918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1" y="3586334"/>
            <a:ext cx="8197114" cy="2673790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15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857250" indent="-171450">
              <a:buSzPct val="100000"/>
              <a:buFont typeface="Lucida Grande"/>
              <a:buChar char="&gt;"/>
              <a:defRPr sz="135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2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1543050" indent="-171450">
              <a:buFont typeface="Lucida Grande"/>
              <a:buChar char="&gt;"/>
              <a:defRPr sz="105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2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4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116123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1" y="3042959"/>
            <a:ext cx="8197114" cy="2673790"/>
          </a:xfrm>
          <a:prstGeom prst="rect">
            <a:avLst/>
          </a:prstGeom>
        </p:spPr>
        <p:txBody>
          <a:bodyPr/>
          <a:lstStyle>
            <a:lvl1pPr marL="257175" indent="-257175"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15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857250" indent="-171450">
              <a:buSzPct val="100000"/>
              <a:buFont typeface="Lucida Grande"/>
              <a:buChar char="&gt;"/>
              <a:defRPr sz="135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2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1543050" indent="-171450">
              <a:buFont typeface="Lucida Grande"/>
              <a:buChar char="&gt;"/>
              <a:defRPr sz="105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4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4185977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1" y="3042961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4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25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3429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685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0287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534841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85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1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1914525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827452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824157" y="1736726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12698312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31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530937" y="6380018"/>
            <a:ext cx="61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6A2D7FC-9282-4CC6-93C1-5989D47CF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204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55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19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</p:spTree>
    <p:extLst>
      <p:ext uri="{BB962C8B-B14F-4D97-AF65-F5344CB8AC3E}">
        <p14:creationId xmlns:p14="http://schemas.microsoft.com/office/powerpoint/2010/main" val="12662492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15096864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24757464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4264510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18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11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06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40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552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11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530937" y="6380018"/>
            <a:ext cx="61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6A2D7FC-9282-4CC6-93C1-5989D47CF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328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550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154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17961965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384" y="5522977"/>
            <a:ext cx="1347216" cy="1089660"/>
          </a:xfrm>
          <a:prstGeom prst="rect">
            <a:avLst/>
          </a:prstGeom>
        </p:spPr>
      </p:pic>
      <p:pic>
        <p:nvPicPr>
          <p:cNvPr id="6" name="Picture 5" descr="SquGrid_36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35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8368" y="2320241"/>
            <a:ext cx="8197114" cy="3117863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730668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pic>
        <p:nvPicPr>
          <p:cNvPr id="10" name="Picture 9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42551192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736727"/>
            <a:ext cx="8196210" cy="3701376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5pPr>
          </a:lstStyle>
          <a:p>
            <a:pPr lvl="0"/>
            <a:r>
              <a:rPr lang="en-US" dirty="0"/>
              <a:t>Bulleted content here (</a:t>
            </a:r>
            <a:r>
              <a:rPr lang="en-US" dirty="0" err="1"/>
              <a:t>Orgon</a:t>
            </a:r>
            <a:r>
              <a:rPr lang="en-US" dirty="0"/>
              <a:t> Slab Light,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Light,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Light,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Light,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Light, 14)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34081342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824157" y="1736726"/>
            <a:ext cx="8021637" cy="36566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pic>
        <p:nvPicPr>
          <p:cNvPr id="8" name="Picture 7" descr="SquGrid_36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100"/>
            <a:ext cx="9144000" cy="4572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24157" y="523910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12748703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7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1894009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003B49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4057" y="5522384"/>
            <a:ext cx="1349466" cy="109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553" y="-202684"/>
            <a:ext cx="9342553" cy="46712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03178D-84EE-4CB8-A279-6A93DE17B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342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530937" y="6380018"/>
            <a:ext cx="61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6A2D7FC-9282-4CC6-93C1-5989D47CF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7332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427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261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</p:spTree>
    <p:extLst>
      <p:ext uri="{BB962C8B-B14F-4D97-AF65-F5344CB8AC3E}">
        <p14:creationId xmlns:p14="http://schemas.microsoft.com/office/powerpoint/2010/main" val="15810201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BE93A-98A2-E040-855B-EC68B3EC7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D1698-1667-A34B-969B-5285B1AD6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A8824-B6A8-A940-BD02-050A9A48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6B36-7D98-4742-AD95-F359AFF8D80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80492-748E-E847-B1DE-766E428B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9B454-1A83-0045-A197-7CCEAD89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6735-3258-2442-AC58-3558D6EE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346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F1DB-6F84-E34B-B3E7-A104D356A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25252-7897-CC40-A618-7B16DBC73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EDB37-D9C2-1249-8C4B-CAB3ADCE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6B36-7D98-4742-AD95-F359AFF8D80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7E5E5-3F33-D84C-8168-7924B74E8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D8C35-29B1-7746-8C4F-7106FEF7B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6735-3258-2442-AC58-3558D6EE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456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17811-18BC-5745-92B1-4A003D06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CF3B2-3327-1748-8A07-20F0FBA45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FAF5B-A345-2846-9A92-1F3DE2C72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6B36-7D98-4742-AD95-F359AFF8D80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E490C-B5E4-5741-AEA5-7E3A37A1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5D366-C168-714E-BD00-B85BB2DC9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6735-3258-2442-AC58-3558D6EE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018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808F1-A804-D54D-BB90-FBE2550C4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37B29-9E45-8F48-B055-79D56EE32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284D8-A8E9-1648-AD99-B6C160F29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F5BA9-F80D-9648-886E-DF73A247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6B36-7D98-4742-AD95-F359AFF8D80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C876F-F81A-2E49-982A-4D0C368A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8B646-CE24-A94E-8FE1-3667EE491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6735-3258-2442-AC58-3558D6EE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04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FC1F-D864-484F-BFF6-9A754313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9781C-E364-D04D-956F-DA96C173F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AE24A-6A8A-B64F-BEAF-BBF3CB2AD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49BE0-F0DA-024F-9B39-52981E836E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8D8602-73AA-8D45-A2A3-5B19ADA0C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FCEDD-754F-7045-82A6-397FC0629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6B36-7D98-4742-AD95-F359AFF8D80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1BD6F5-6C2E-E64D-B296-B066155E4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4501CD-B308-0343-809A-FC4297D8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6735-3258-2442-AC58-3558D6EE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437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982F9-E8DB-DB45-AF3C-9132ECF98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2FCE2D-9373-7343-91B9-9F3C1ACC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6B36-7D98-4742-AD95-F359AFF8D80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B5AF1-472F-DB41-800B-8A390359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770C6-0745-194B-873F-18EC6BE6A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6735-3258-2442-AC58-3558D6EE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5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6184F-C7BD-43BD-9317-D48833EE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A2EA8-7C40-4544-A2FF-347D0CE4D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4D4D-3002-4536-9372-9F64B065C0DB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A14DA-2ACB-430B-9D2D-636167531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152B2-7F75-484C-B56C-C43938D7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EA314-4F66-4871-872E-FD743D1B75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332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FAE58-5DEC-6A45-86BA-657635B9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6B36-7D98-4742-AD95-F359AFF8D80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157BA-4F54-D946-AAB0-09749A08F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3A74F-991F-E64E-B2F2-C20C5D47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6735-3258-2442-AC58-3558D6EE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862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0462D-83EB-BF43-8859-610A5A7C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4EBF6-339C-F547-BD7A-DF4C805C2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93808-92AD-7D47-9B48-DAE34ED58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1DCDE-060D-4248-8F1B-90321560C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6B36-7D98-4742-AD95-F359AFF8D80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67A8B-5162-EA45-8879-2D4FC22C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E3B80-B69A-E848-93FE-B4ACF8F4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6735-3258-2442-AC58-3558D6EE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68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5B8A-991A-2645-89DF-63C979635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AAC3A-2AE1-1741-86C1-9DFBB5E05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DCA54-E03A-CB4E-AF2C-4A1A2B2DEA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B93B2-8961-3A49-8639-CF0353E0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6B36-7D98-4742-AD95-F359AFF8D80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BC98F-F5F8-E54E-9A62-BC51225A4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420B3-626E-9E45-AD3A-C7DD06E2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6735-3258-2442-AC58-3558D6EE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86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027F-07A3-AE4F-B742-46051A9E3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9C55B-27EC-ED47-8403-0841F8CC4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FE916-9EC1-6B4E-B748-727F42AC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6B36-7D98-4742-AD95-F359AFF8D80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8C6B0-00AC-D44E-B26F-DD615466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C3A7B-FE71-9C4E-ADA2-C72AE5C0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6735-3258-2442-AC58-3558D6EE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6C951A-CA7B-0340-AB13-ADB8404AB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1C23DB-E4E6-9645-8D37-51FC04BB6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2DA95-B935-7B48-B70F-8795C072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6B36-7D98-4742-AD95-F359AFF8D80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3781D-0934-D448-A9FA-C80E3DD1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800EA-D3DD-2649-A4AF-72D16E18E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26735-3258-2442-AC58-3558D6EE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92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635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530937" y="6380018"/>
            <a:ext cx="61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6A2D7FC-9282-4CC6-93C1-5989D47CF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283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369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363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7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</p:spTree>
    <p:extLst>
      <p:ext uri="{BB962C8B-B14F-4D97-AF65-F5344CB8AC3E}">
        <p14:creationId xmlns:p14="http://schemas.microsoft.com/office/powerpoint/2010/main" val="30029019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530937" y="6380018"/>
            <a:ext cx="61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6A2D7FC-9282-4CC6-93C1-5989D47CF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673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042959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0031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1"/>
          <p:cNvSpPr>
            <a:spLocks noGrp="1"/>
          </p:cNvSpPr>
          <p:nvPr>
            <p:ph type="chart" sz="quarter" idx="12" hasCustomPrompt="1"/>
          </p:nvPr>
        </p:nvSpPr>
        <p:spPr>
          <a:xfrm>
            <a:off x="510790" y="3042959"/>
            <a:ext cx="8021637" cy="34164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</a:lstStyle>
          <a:p>
            <a:r>
              <a:rPr lang="en-US" dirty="0"/>
              <a:t>Graphic Here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PT.)≈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1866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5344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2046061"/>
            <a:ext cx="6972300" cy="26417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5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ORGON SLAB MEDIUM, 50 PT. </a:t>
            </a:r>
          </a:p>
        </p:txBody>
      </p:sp>
    </p:spTree>
    <p:extLst>
      <p:ext uri="{BB962C8B-B14F-4D97-AF65-F5344CB8AC3E}">
        <p14:creationId xmlns:p14="http://schemas.microsoft.com/office/powerpoint/2010/main" val="340233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0790" y="3586334"/>
            <a:ext cx="8197114" cy="2673790"/>
          </a:xfrm>
          <a:prstGeom prst="rect">
            <a:avLst/>
          </a:prstGeom>
        </p:spPr>
        <p:txBody>
          <a:bodyPr/>
          <a:lstStyle>
            <a:lvl1pPr marL="342900" indent="-342900">
              <a:buFont typeface="Lucida Grande"/>
              <a:buChar char="&gt;"/>
              <a:defRPr sz="2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1pPr>
            <a:lvl2pPr>
              <a:defRPr sz="20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2pPr>
            <a:lvl3pPr marL="1143000" indent="-228600">
              <a:buSzPct val="100000"/>
              <a:buFont typeface="Lucida Grande"/>
              <a:buChar char="&gt;"/>
              <a:defRPr sz="18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3pPr>
            <a:lvl4pPr>
              <a:defRPr sz="16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4pPr>
            <a:lvl5pPr marL="2057400" indent="-228600">
              <a:buFont typeface="Lucida Grande"/>
              <a:buChar char="&gt;"/>
              <a:defRPr sz="1400" b="0" i="0" baseline="0">
                <a:solidFill>
                  <a:srgbClr val="509E2F"/>
                </a:solidFill>
                <a:latin typeface="Orgon Slab ExtraLight"/>
                <a:cs typeface="Orgon Slab ExtraLight"/>
              </a:defRPr>
            </a:lvl5pPr>
          </a:lstStyle>
          <a:p>
            <a:pPr lvl="0"/>
            <a:r>
              <a:rPr lang="en-US" dirty="0"/>
              <a:t>Content here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24 pt.)</a:t>
            </a:r>
          </a:p>
          <a:p>
            <a:pPr lvl="1"/>
            <a:r>
              <a:rPr lang="en-US" dirty="0"/>
              <a:t>Second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20)</a:t>
            </a:r>
          </a:p>
          <a:p>
            <a:pPr lvl="2"/>
            <a:r>
              <a:rPr lang="en-US" dirty="0"/>
              <a:t>Third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18)</a:t>
            </a:r>
          </a:p>
          <a:p>
            <a:pPr lvl="3"/>
            <a:r>
              <a:rPr lang="en-US" dirty="0"/>
              <a:t>Fourth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16)</a:t>
            </a:r>
          </a:p>
          <a:p>
            <a:pPr lvl="4"/>
            <a:r>
              <a:rPr lang="en-US" dirty="0"/>
              <a:t>Fifth level (</a:t>
            </a:r>
            <a:r>
              <a:rPr lang="en-US" dirty="0" err="1"/>
              <a:t>Orgon</a:t>
            </a:r>
            <a:r>
              <a:rPr lang="en-US" dirty="0"/>
              <a:t> Slab </a:t>
            </a:r>
            <a:r>
              <a:rPr lang="en-US" dirty="0" err="1"/>
              <a:t>ExtraLight</a:t>
            </a:r>
            <a:r>
              <a:rPr lang="en-US" dirty="0"/>
              <a:t>, 14)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10790" y="2996760"/>
            <a:ext cx="8184662" cy="411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400" b="0" i="0" baseline="0">
                <a:solidFill>
                  <a:srgbClr val="509E2F"/>
                </a:solidFill>
                <a:latin typeface="Orgon Slab Light"/>
                <a:cs typeface="Orgon Slab Light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(ORGON SLAB LIGHT, 24 PT.)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0790" y="1790002"/>
            <a:ext cx="8184662" cy="991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3000" b="0" i="0" baseline="0">
                <a:solidFill>
                  <a:srgbClr val="509E2F"/>
                </a:solidFill>
                <a:latin typeface="Orgon Slab Medium"/>
                <a:cs typeface="Orgon Slab Medium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(ORGON SLAB MEDIUM, 30 PT.)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530937" y="6380018"/>
            <a:ext cx="61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6A2D7FC-9282-4CC6-93C1-5989D47CF5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7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.jp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3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.jp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.jpg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39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.jpg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4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4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4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.jp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52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53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.jpg"/><Relationship Id="rId5" Type="http://schemas.openxmlformats.org/officeDocument/2006/relationships/theme" Target="../theme/theme20.xml"/><Relationship Id="rId4" Type="http://schemas.openxmlformats.org/officeDocument/2006/relationships/slideLayout" Target="../slideLayouts/slideLayout68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jp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jp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178D-84EE-4CB8-A279-6A93DE17B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3" r:id="rId2"/>
    <p:sldLayoutId id="2147483664" r:id="rId3"/>
    <p:sldLayoutId id="2147483665" r:id="rId4"/>
    <p:sldLayoutId id="2147483674" r:id="rId5"/>
    <p:sldLayoutId id="2147484328" r:id="rId6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ITCC Report</a:t>
            </a:r>
          </a:p>
          <a:p>
            <a:pPr algn="ctr"/>
            <a:r>
              <a:rPr lang="en-US" baseline="0" dirty="0"/>
              <a:t>28 January</a:t>
            </a:r>
            <a:r>
              <a:rPr lang="en-US" dirty="0"/>
              <a:t>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1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8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46" r:id="rId2"/>
    <p:sldLayoutId id="2147484247" r:id="rId3"/>
    <p:sldLayoutId id="2147484248" r:id="rId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178D-84EE-4CB8-A279-6A93DE17BC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0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ITCC Report</a:t>
            </a:r>
          </a:p>
          <a:p>
            <a:pPr algn="ctr"/>
            <a:r>
              <a:rPr lang="en-US" baseline="0" dirty="0"/>
              <a:t>25 February</a:t>
            </a:r>
            <a:r>
              <a:rPr lang="en-US" dirty="0"/>
              <a:t>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67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63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ITCC Report</a:t>
            </a:r>
          </a:p>
          <a:p>
            <a:pPr algn="ctr"/>
            <a:r>
              <a:rPr lang="en-US" baseline="0" dirty="0"/>
              <a:t>18 March</a:t>
            </a:r>
            <a:r>
              <a:rPr lang="en-US" dirty="0"/>
              <a:t>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6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6" r:id="rId1"/>
    <p:sldLayoutId id="2147484307" r:id="rId2"/>
    <p:sldLayoutId id="2147484308" r:id="rId3"/>
    <p:sldLayoutId id="2147484309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8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5541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AF818-3A34-1C4F-9638-82D40FAE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B49AD-E908-9541-A261-0472FEFB0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907D0-3CD6-824B-A4D0-F9B0EAA34B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6B36-7D98-4742-AD95-F359AFF8D80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1A89-7F52-DE4A-A0A2-D0C6C3884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FC7EA-020B-DD4E-950C-50B2692D8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6735-3258-2442-AC58-3558D6EE0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4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46E3-25E9-406E-AC78-269C48014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1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ITCC Report</a:t>
            </a:r>
          </a:p>
          <a:p>
            <a:pPr algn="ctr"/>
            <a:r>
              <a:rPr lang="en-US" baseline="0" dirty="0"/>
              <a:t>10 June</a:t>
            </a:r>
            <a:r>
              <a:rPr lang="en-US" dirty="0"/>
              <a:t>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0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ITCC Report</a:t>
            </a:r>
          </a:p>
          <a:p>
            <a:pPr algn="ctr"/>
            <a:r>
              <a:rPr lang="en-US" baseline="0" dirty="0"/>
              <a:t>10 June</a:t>
            </a:r>
            <a:r>
              <a:rPr lang="en-US" dirty="0"/>
              <a:t>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A5AF-70F0-44A6-A0EE-CC80399C09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2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5" r:id="rId1"/>
    <p:sldLayoutId id="2147484336" r:id="rId2"/>
    <p:sldLayoutId id="2147484337" r:id="rId3"/>
    <p:sldLayoutId id="2147484338" r:id="rId4"/>
    <p:sldLayoutId id="2147484339" r:id="rId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285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Campus Curricula Committee Report</a:t>
            </a:r>
          </a:p>
          <a:p>
            <a:pPr algn="ctr"/>
            <a:r>
              <a:rPr lang="en-US" dirty="0"/>
              <a:t>10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15215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5150348" y="679673"/>
            <a:ext cx="3735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Campus Curricula Committee Report</a:t>
            </a:r>
          </a:p>
          <a:p>
            <a:pPr algn="ctr"/>
            <a:r>
              <a:rPr lang="en-US" dirty="0"/>
              <a:t>10 September 2020</a:t>
            </a:r>
          </a:p>
        </p:txBody>
      </p:sp>
    </p:spTree>
    <p:extLst>
      <p:ext uri="{BB962C8B-B14F-4D97-AF65-F5344CB8AC3E}">
        <p14:creationId xmlns:p14="http://schemas.microsoft.com/office/powerpoint/2010/main" val="23317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0" y="268267"/>
            <a:ext cx="1953804" cy="6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9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790" y="439715"/>
            <a:ext cx="3979628" cy="108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6147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55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33971" y="2144530"/>
            <a:ext cx="6972300" cy="2641756"/>
          </a:xfrm>
        </p:spPr>
        <p:txBody>
          <a:bodyPr/>
          <a:lstStyle/>
          <a:p>
            <a:r>
              <a:rPr lang="en-US" dirty="0"/>
              <a:t>Faculty Senate Meeting</a:t>
            </a:r>
          </a:p>
          <a:p>
            <a:r>
              <a:rPr lang="en-US" sz="3600"/>
              <a:t>April 29, </a:t>
            </a:r>
            <a:r>
              <a:rPr lang="en-US" sz="3600" dirty="0"/>
              <a:t>2021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3477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6314" y="2653393"/>
            <a:ext cx="8514806" cy="3943350"/>
          </a:xfrm>
        </p:spPr>
        <p:txBody>
          <a:bodyPr/>
          <a:lstStyle/>
          <a:p>
            <a:pPr marL="0" indent="0" defTabSz="685800">
              <a:buNone/>
            </a:pPr>
            <a:r>
              <a:rPr lang="en-US" sz="3600" dirty="0">
                <a:latin typeface="Orgon Slab" panose="02000503000000020004" pitchFamily="50" charset="0"/>
              </a:rPr>
              <a:t>V. 	Administrative Reports</a:t>
            </a:r>
          </a:p>
          <a:p>
            <a:pPr marL="0" indent="0" defTabSz="685800">
              <a:buNone/>
            </a:pPr>
            <a:r>
              <a:rPr lang="en-US" sz="3600" dirty="0"/>
              <a:t>	</a:t>
            </a: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A.	Chancellor’s Report</a:t>
            </a:r>
            <a:b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</a:b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	M. Dehghani</a:t>
            </a:r>
          </a:p>
          <a:p>
            <a:pPr marL="0" indent="0" defTabSz="685800">
              <a:buNone/>
            </a:pPr>
            <a:endParaRPr lang="en-US" sz="3600" dirty="0">
              <a:solidFill>
                <a:srgbClr val="003B49"/>
              </a:solidFill>
              <a:latin typeface="Orgon Slab" panose="02000503000000020004" pitchFamily="50" charset="0"/>
            </a:endParaRPr>
          </a:p>
          <a:p>
            <a:pPr marL="0" indent="0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</a:t>
            </a:r>
            <a:r>
              <a:rPr lang="en-US" sz="3600" b="1" dirty="0">
                <a:latin typeface="Orgon Slab" panose="02000503000000020004" pitchFamily="50" charset="0"/>
              </a:rPr>
              <a:t>	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57898" y="1921865"/>
            <a:ext cx="8184662" cy="473672"/>
          </a:xfrm>
        </p:spPr>
        <p:txBody>
          <a:bodyPr>
            <a:noAutofit/>
          </a:bodyPr>
          <a:lstStyle/>
          <a:p>
            <a:pPr marL="6350" indent="-6350" defTabSz="685800"/>
            <a:r>
              <a:rPr lang="en-US" sz="3600" dirty="0">
                <a:latin typeface="Orgon Slab" panose="02000503000000020004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44746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AD44FA-516A-4619-A5DD-B8ED1B02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Chancellor’s Report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ACCA54-B9D9-433F-843A-752155FA2C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8673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9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6314" y="2653393"/>
            <a:ext cx="8514806" cy="3943350"/>
          </a:xfrm>
        </p:spPr>
        <p:txBody>
          <a:bodyPr/>
          <a:lstStyle/>
          <a:p>
            <a:pPr marL="0" indent="0" defTabSz="685800">
              <a:buNone/>
            </a:pPr>
            <a:r>
              <a:rPr lang="en-US" sz="3600" dirty="0">
                <a:latin typeface="Orgon Slab" panose="02000503000000020004" pitchFamily="50" charset="0"/>
              </a:rPr>
              <a:t>V. 	Administrative Reports</a:t>
            </a:r>
          </a:p>
          <a:p>
            <a:pPr marL="0" indent="0" defTabSz="685800">
              <a:buNone/>
            </a:pPr>
            <a:r>
              <a:rPr lang="en-US" sz="3600" dirty="0"/>
              <a:t>	</a:t>
            </a: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B.	Provost’s Report</a:t>
            </a:r>
            <a:b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</a:b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	C. Potts</a:t>
            </a:r>
          </a:p>
          <a:p>
            <a:pPr marL="0" indent="0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	</a:t>
            </a:r>
          </a:p>
          <a:p>
            <a:pPr marL="0" indent="0" defTabSz="685800">
              <a:buNone/>
            </a:pPr>
            <a:r>
              <a:rPr lang="en-US" sz="3600" b="1" dirty="0">
                <a:latin typeface="Orgon Slab" panose="02000503000000020004" pitchFamily="50" charset="0"/>
              </a:rPr>
              <a:t>	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57898" y="1921865"/>
            <a:ext cx="8184662" cy="473672"/>
          </a:xfrm>
        </p:spPr>
        <p:txBody>
          <a:bodyPr>
            <a:noAutofit/>
          </a:bodyPr>
          <a:lstStyle/>
          <a:p>
            <a:pPr marL="6350" indent="-6350" defTabSz="685800"/>
            <a:r>
              <a:rPr lang="en-US" sz="3600" dirty="0">
                <a:latin typeface="Orgon Slab" panose="02000503000000020004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47559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6314" y="2653393"/>
            <a:ext cx="8514806" cy="3943350"/>
          </a:xfrm>
        </p:spPr>
        <p:txBody>
          <a:bodyPr/>
          <a:lstStyle/>
          <a:p>
            <a:pPr marL="0" indent="0" defTabSz="685800">
              <a:buNone/>
            </a:pPr>
            <a:r>
              <a:rPr lang="en-US" sz="3600" dirty="0">
                <a:latin typeface="Orgon Slab" panose="02000503000000020004" pitchFamily="50" charset="0"/>
              </a:rPr>
              <a:t>VI. Reports of Standing Committees</a:t>
            </a:r>
          </a:p>
          <a:p>
            <a:pPr marL="0" indent="0" defTabSz="685800">
              <a:buNone/>
            </a:pPr>
            <a:r>
              <a:rPr lang="en-US" sz="3600" dirty="0"/>
              <a:t>	</a:t>
            </a: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A.	Curricula</a:t>
            </a:r>
            <a:b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</a:b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	S. Raper</a:t>
            </a:r>
          </a:p>
          <a:p>
            <a:pPr marL="0" indent="0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	</a:t>
            </a:r>
          </a:p>
          <a:p>
            <a:pPr marL="0" indent="0" defTabSz="685800">
              <a:buNone/>
            </a:pPr>
            <a:r>
              <a:rPr lang="en-US" sz="3600" b="1" dirty="0">
                <a:latin typeface="Orgon Slab" panose="02000503000000020004" pitchFamily="50" charset="0"/>
              </a:rPr>
              <a:t>	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57898" y="1921865"/>
            <a:ext cx="8184662" cy="473672"/>
          </a:xfrm>
        </p:spPr>
        <p:txBody>
          <a:bodyPr>
            <a:noAutofit/>
          </a:bodyPr>
          <a:lstStyle/>
          <a:p>
            <a:pPr marL="6350" indent="-6350" defTabSz="685800"/>
            <a:r>
              <a:rPr lang="en-US" sz="3600" dirty="0">
                <a:latin typeface="Orgon Slab" panose="02000503000000020004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56760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3178D-84EE-4CB8-A279-6A93DE17B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3315F-9967-456E-8C9A-C46355C10412}"/>
              </a:ext>
            </a:extLst>
          </p:cNvPr>
          <p:cNvSpPr txBox="1"/>
          <p:nvPr/>
        </p:nvSpPr>
        <p:spPr>
          <a:xfrm>
            <a:off x="568754" y="1656576"/>
            <a:ext cx="800649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CCC Meetings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-4 May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Committee Activity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 Course Change Requests (CC Forms)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39 Program Change Form (PC Forms)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 Program Change Form (PC Forms) for administrative/clerical updates only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Experimental Course Requests (EC Forms)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FA7E8F-CEE5-4015-83D0-2AA09E36D79A}"/>
              </a:ext>
            </a:extLst>
          </p:cNvPr>
          <p:cNvSpPr txBox="1"/>
          <p:nvPr/>
        </p:nvSpPr>
        <p:spPr>
          <a:xfrm>
            <a:off x="5120640" y="355600"/>
            <a:ext cx="372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Campus Curricula Committee Report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June 2021</a:t>
            </a:r>
          </a:p>
        </p:txBody>
      </p:sp>
    </p:spTree>
    <p:extLst>
      <p:ext uri="{BB962C8B-B14F-4D97-AF65-F5344CB8AC3E}">
        <p14:creationId xmlns:p14="http://schemas.microsoft.com/office/powerpoint/2010/main" val="614069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3178D-84EE-4CB8-A279-6A93DE17B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E6BE61-1AD9-4A49-83B6-0CC317AA675C}"/>
              </a:ext>
            </a:extLst>
          </p:cNvPr>
          <p:cNvSpPr/>
          <p:nvPr/>
        </p:nvSpPr>
        <p:spPr>
          <a:xfrm>
            <a:off x="127591" y="1951672"/>
            <a:ext cx="8931350" cy="4941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Course Changes (CC) Requested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1018.6 	CHEM 5810 : Introduction to Polymeric Materials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466.8 	CHEM ENG 4301 : Chemical Process Materials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60.1 		CHEM ENG 4311 : Professional Practice And Ethics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4800 	COMP SCI 5408 : Game Theory for Computing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1237.4 	ELEC ENG 5430 : Wireless Networks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4801 	ENGLISH 2232 : Comics and Graphic Novels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1944.8 	MIN ENG 4096 : Computer Aided Mine Design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754.1 	MIN ENG 5822 : Strata Control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1120.1 	MIN ENG 6133 : Mine Atmospheric Control II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2176.1 	MIN ENG 6735 : Sustainability In Mining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4315.3	MIN ENG 6912 : Advanced Simulation of Mining Systems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1501.1 	MIN ENG 6936 : Surface Mine Design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2371.6 	NUC ENG 4496 : Nuclear System Design I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AF4C1-2874-4CEE-A87C-FE4BF38D5DEF}"/>
              </a:ext>
            </a:extLst>
          </p:cNvPr>
          <p:cNvSpPr txBox="1"/>
          <p:nvPr/>
        </p:nvSpPr>
        <p:spPr>
          <a:xfrm>
            <a:off x="5120640" y="660995"/>
            <a:ext cx="372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Campus Curricula Committee Report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June 2021</a:t>
            </a:r>
          </a:p>
        </p:txBody>
      </p:sp>
    </p:spTree>
    <p:extLst>
      <p:ext uri="{BB962C8B-B14F-4D97-AF65-F5344CB8AC3E}">
        <p14:creationId xmlns:p14="http://schemas.microsoft.com/office/powerpoint/2010/main" val="966781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3178D-84EE-4CB8-A279-6A93DE17B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E6BE61-1AD9-4A49-83B6-0CC317AA675C}"/>
              </a:ext>
            </a:extLst>
          </p:cNvPr>
          <p:cNvSpPr/>
          <p:nvPr/>
        </p:nvSpPr>
        <p:spPr>
          <a:xfrm>
            <a:off x="177552" y="1706820"/>
            <a:ext cx="890430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Changes (PC) Requested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File: 146.27 	BIO SC-BA : Biological Sciences BA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148.42 	BUS&amp;MS-BS : Business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Mgmt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Systems BS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255.22 	BUSAPPS-MI : Business Applications and Software Development Minor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14.16 	CH ENG-MS : Chemical Engineering MS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15.12 	CH ENG-PHD : Chemical Engineering PhD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16.34	CHEM-BS : Chemistry BS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24.2 		COMM ST-MI : Communication Studies Minor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247.22 	CYBERMG-MI : Cybersecurity Management and Information Assurance Minor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40.8 		E&amp;S COM-MI : Elect &amp; Social Commerce Minor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38.30 	ECON-BA : Economics BA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39.20 	ECON-BS : Economics BS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47.4 		ENG MG-PHD : Engineering Management PhD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374.8	ENGL TC-BS : English &amp; Technical Communication BS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D525E-CBA5-4F0E-A0E9-0E9E1A9768ED}"/>
              </a:ext>
            </a:extLst>
          </p:cNvPr>
          <p:cNvSpPr txBox="1"/>
          <p:nvPr/>
        </p:nvSpPr>
        <p:spPr>
          <a:xfrm>
            <a:off x="5120640" y="678765"/>
            <a:ext cx="372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Campus Curricula Committee Report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June 2021</a:t>
            </a:r>
          </a:p>
        </p:txBody>
      </p:sp>
    </p:spTree>
    <p:extLst>
      <p:ext uri="{BB962C8B-B14F-4D97-AF65-F5344CB8AC3E}">
        <p14:creationId xmlns:p14="http://schemas.microsoft.com/office/powerpoint/2010/main" val="3596821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3178D-84EE-4CB8-A279-6A93DE17B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E6BE61-1AD9-4A49-83B6-0CC317AA675C}"/>
              </a:ext>
            </a:extLst>
          </p:cNvPr>
          <p:cNvSpPr/>
          <p:nvPr/>
        </p:nvSpPr>
        <p:spPr>
          <a:xfrm>
            <a:off x="177552" y="1706820"/>
            <a:ext cx="890430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Changes (PC) Requested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50.8 		ENTPRNS-MI :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Entrepreneurship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Minor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256.9 	FIN TCH-MI : Minor in Financial Technology, Analytics and Transformation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259.6 	GAME-MI : Game Studies (Minor)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156.48 	GE ENG-BS : Geological Engineering BS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64.52 	GL&amp;GPH-BS : Geology and Geophysics BS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166.25 	GL&amp;GPH-MS : Geology and Geophysics MS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271.8 	GL&amp;GPH-PHD : Geology and Geophysics PhD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235.7 	HUM ENG-MI : Humanitarian Engineering and Science Minor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75.32 	IST-BS : Information Science and Tch BS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77.2 		L COMM-MI : Leadership Communication Minor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138.13	MGMT-MI : Management Minor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101.7 	MOBLB&amp;T-MI : Mobile Bus &amp; Digital Transformation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104.18	NU ENG-BS : Nuclear Engineering BS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D525E-CBA5-4F0E-A0E9-0E9E1A9768ED}"/>
              </a:ext>
            </a:extLst>
          </p:cNvPr>
          <p:cNvSpPr txBox="1"/>
          <p:nvPr/>
        </p:nvSpPr>
        <p:spPr>
          <a:xfrm>
            <a:off x="5120640" y="678765"/>
            <a:ext cx="372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Campus Curricula Committee Report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June 2021</a:t>
            </a:r>
          </a:p>
        </p:txBody>
      </p:sp>
    </p:spTree>
    <p:extLst>
      <p:ext uri="{BB962C8B-B14F-4D97-AF65-F5344CB8AC3E}">
        <p14:creationId xmlns:p14="http://schemas.microsoft.com/office/powerpoint/2010/main" val="471984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3178D-84EE-4CB8-A279-6A93DE17B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E6BE61-1AD9-4A49-83B6-0CC317AA675C}"/>
              </a:ext>
            </a:extLst>
          </p:cNvPr>
          <p:cNvSpPr/>
          <p:nvPr/>
        </p:nvSpPr>
        <p:spPr>
          <a:xfrm>
            <a:off x="177552" y="1706820"/>
            <a:ext cx="890430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Changes (PC) Requested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108.45 	PE ENG-BS : Petroleum Engineering BS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171.8 	PE ENG-MS : Petroleum Engineering MS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115.41	PHYSIC-BS : Physics BS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344 		PROPOSED : Education BS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345 		PROPOSED : Water Science and Engineering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258.3 	SOC MED-MI : Minor in Social Media in Industry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133.13 	TCH CM-MIG : Technical Communication Minor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135.18 	TCH COM-MS : Technical Communication MS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296.2	DIGITMD-CT : Digital Media &amp; Web Design CT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298.10 	E&amp;S COM-CT : Elec &amp; Social Commerce CT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300.2 	HCI-CT : Human Computer Interaction CT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302.12	MOBLB&amp;T-CT : Mobile Business and Digital Transformation CT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303.2 	TCH COM-CT : Technical Communication CT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D525E-CBA5-4F0E-A0E9-0E9E1A9768ED}"/>
              </a:ext>
            </a:extLst>
          </p:cNvPr>
          <p:cNvSpPr txBox="1"/>
          <p:nvPr/>
        </p:nvSpPr>
        <p:spPr>
          <a:xfrm>
            <a:off x="5120640" y="678765"/>
            <a:ext cx="372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Campus Curricula Committee Report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June 2021</a:t>
            </a:r>
          </a:p>
        </p:txBody>
      </p:sp>
    </p:spTree>
    <p:extLst>
      <p:ext uri="{BB962C8B-B14F-4D97-AF65-F5344CB8AC3E}">
        <p14:creationId xmlns:p14="http://schemas.microsoft.com/office/powerpoint/2010/main" val="1544324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3178D-84EE-4CB8-A279-6A93DE17B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E6BE61-1AD9-4A49-83B6-0CC317AA675C}"/>
              </a:ext>
            </a:extLst>
          </p:cNvPr>
          <p:cNvSpPr/>
          <p:nvPr/>
        </p:nvSpPr>
        <p:spPr>
          <a:xfrm>
            <a:off x="132080" y="1688389"/>
            <a:ext cx="891032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151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Informational Purposes; No Senate Approval Required</a:t>
            </a:r>
          </a:p>
          <a:p>
            <a:pPr marL="463550" marR="0" lvl="1" indent="-231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1941513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Experimental Courses (EC) Requested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4803 	GEO ENG 5001.006 : Remote Sensing Methods in Hydrology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4802 	MIN ENG 5001.001 : Simulation of Mining Systems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C43BAA-6D2B-4B33-B8A6-66A21DD2F8EB}"/>
              </a:ext>
            </a:extLst>
          </p:cNvPr>
          <p:cNvSpPr txBox="1"/>
          <p:nvPr/>
        </p:nvSpPr>
        <p:spPr>
          <a:xfrm>
            <a:off x="5039360" y="678765"/>
            <a:ext cx="372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Campus Curricula Committee Report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June 2021</a:t>
            </a:r>
          </a:p>
        </p:txBody>
      </p:sp>
    </p:spTree>
    <p:extLst>
      <p:ext uri="{BB962C8B-B14F-4D97-AF65-F5344CB8AC3E}">
        <p14:creationId xmlns:p14="http://schemas.microsoft.com/office/powerpoint/2010/main" val="279515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10790" y="2686050"/>
            <a:ext cx="8197114" cy="3557587"/>
          </a:xfrm>
        </p:spPr>
        <p:txBody>
          <a:bodyPr/>
          <a:lstStyle/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The same rules apply over virtual meetings as over in-person meetings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Only Senators may debate motions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Only Senators can vote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If you are not a Senator, or a proxy, you cannot vote or debate 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Do not speak over someone, or out of order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Raise your hand within the Zoom app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The President will call on you and then you will have the floor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  <a:cs typeface="+mn-cs"/>
              </a:rPr>
              <a:t>Unless you have been recognized (been told you have the floor), you may not speak</a:t>
            </a:r>
          </a:p>
          <a:p>
            <a:pPr marL="6350" lvl="0" indent="-6350" defTabSz="685800">
              <a:buNone/>
            </a:pPr>
            <a:endParaRPr lang="en-US" sz="3600" dirty="0">
              <a:solidFill>
                <a:srgbClr val="003B49"/>
              </a:solidFill>
              <a:latin typeface="Orgon Slab" panose="02000503000000020004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0790" y="1911737"/>
            <a:ext cx="8184662" cy="585208"/>
          </a:xfrm>
        </p:spPr>
        <p:txBody>
          <a:bodyPr>
            <a:noAutofit/>
          </a:bodyPr>
          <a:lstStyle/>
          <a:p>
            <a:r>
              <a:rPr lang="en-US" sz="3600" dirty="0"/>
              <a:t>Meeting procedure</a:t>
            </a:r>
            <a:endParaRPr lang="en-US" sz="3600" dirty="0">
              <a:latin typeface="Orgon Slab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01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3178D-84EE-4CB8-A279-6A93DE17B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E6BE61-1AD9-4A49-83B6-0CC317AA675C}"/>
              </a:ext>
            </a:extLst>
          </p:cNvPr>
          <p:cNvSpPr/>
          <p:nvPr/>
        </p:nvSpPr>
        <p:spPr>
          <a:xfrm>
            <a:off x="132080" y="1688389"/>
            <a:ext cx="8910320" cy="351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1513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Informational Purposes; No Senate Approval Required</a:t>
            </a:r>
          </a:p>
          <a:p>
            <a:pPr marL="463550" marR="0" lvl="1" indent="-231775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1941513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Courses (PC) Requested for administrative/clerical updates only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253.16 	AI-MI : Minor in Artificial Intelligence and Machine Learning in Business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295.19 	CYBERMG-CT : Cyber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Mgmt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Info Assurance CT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73.12	IS&amp;T-MS : Info Science &amp; Tech MS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File: 81.18 	MARKET-MI : Marketing Minor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C43BAA-6D2B-4B33-B8A6-66A21DD2F8EB}"/>
              </a:ext>
            </a:extLst>
          </p:cNvPr>
          <p:cNvSpPr txBox="1"/>
          <p:nvPr/>
        </p:nvSpPr>
        <p:spPr>
          <a:xfrm>
            <a:off x="5039360" y="678765"/>
            <a:ext cx="372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Campus Curricula Committee Report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June 2021</a:t>
            </a:r>
          </a:p>
        </p:txBody>
      </p:sp>
    </p:spTree>
    <p:extLst>
      <p:ext uri="{BB962C8B-B14F-4D97-AF65-F5344CB8AC3E}">
        <p14:creationId xmlns:p14="http://schemas.microsoft.com/office/powerpoint/2010/main" val="418474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03178D-84EE-4CB8-A279-6A93DE17BC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E6BE61-1AD9-4A49-83B6-0CC317AA675C}"/>
              </a:ext>
            </a:extLst>
          </p:cNvPr>
          <p:cNvSpPr/>
          <p:nvPr/>
        </p:nvSpPr>
        <p:spPr>
          <a:xfrm>
            <a:off x="457734" y="2215542"/>
            <a:ext cx="795262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Curriculum committee moves for FS to approve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13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CC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39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 form actions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006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Discussion: Questions or comments?</a:t>
            </a:r>
          </a:p>
          <a:p>
            <a:pPr marL="463550" marR="0" lvl="1" indent="-2317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1513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06AEA-0764-4C18-8F88-EF9FD554C6FD}"/>
              </a:ext>
            </a:extLst>
          </p:cNvPr>
          <p:cNvSpPr txBox="1"/>
          <p:nvPr/>
        </p:nvSpPr>
        <p:spPr>
          <a:xfrm>
            <a:off x="5120640" y="678765"/>
            <a:ext cx="372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Campus Curricula Committee Report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3006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June 2021</a:t>
            </a:r>
          </a:p>
        </p:txBody>
      </p:sp>
    </p:spTree>
    <p:extLst>
      <p:ext uri="{BB962C8B-B14F-4D97-AF65-F5344CB8AC3E}">
        <p14:creationId xmlns:p14="http://schemas.microsoft.com/office/powerpoint/2010/main" val="3114272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50630" y="2704420"/>
            <a:ext cx="7904381" cy="3958333"/>
          </a:xfrm>
        </p:spPr>
        <p:txBody>
          <a:bodyPr/>
          <a:lstStyle/>
          <a:p>
            <a:pPr marL="0" indent="0" defTabSz="685800">
              <a:buNone/>
            </a:pPr>
            <a:r>
              <a:rPr lang="en-US" sz="3600" dirty="0">
                <a:latin typeface="Orgon Slab" panose="02000503000000020004" pitchFamily="50" charset="0"/>
              </a:rPr>
              <a:t>VI. Reports of Standing Committees</a:t>
            </a:r>
          </a:p>
          <a:p>
            <a:pPr marL="741362" indent="0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B.	Facilities Planning</a:t>
            </a:r>
            <a:b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</a:b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K. Erickson</a:t>
            </a:r>
            <a:r>
              <a:rPr lang="en-US" sz="3200" dirty="0">
                <a:solidFill>
                  <a:srgbClr val="003B49"/>
                </a:solidFill>
                <a:latin typeface="Orgon Slab" panose="02000503000000020004" pitchFamily="50" charset="0"/>
              </a:rPr>
              <a:t>	</a:t>
            </a:r>
          </a:p>
          <a:p>
            <a:pPr marL="0" indent="0" defTabSz="685800">
              <a:buNone/>
            </a:pPr>
            <a:r>
              <a:rPr lang="en-US" sz="3200" dirty="0"/>
              <a:t>	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57898" y="1921865"/>
            <a:ext cx="8184662" cy="473672"/>
          </a:xfrm>
        </p:spPr>
        <p:txBody>
          <a:bodyPr>
            <a:noAutofit/>
          </a:bodyPr>
          <a:lstStyle/>
          <a:p>
            <a:pPr marL="6350" indent="-6350" defTabSz="685800"/>
            <a:r>
              <a:rPr lang="en-US" sz="3600" dirty="0">
                <a:latin typeface="Orgon Slab" panose="02000503000000020004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13900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51F32-F9B1-2F47-9532-D07EBA2FC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01649"/>
            <a:ext cx="6858000" cy="2163452"/>
          </a:xfrm>
        </p:spPr>
        <p:txBody>
          <a:bodyPr>
            <a:normAutofit fontScale="90000"/>
          </a:bodyPr>
          <a:lstStyle/>
          <a:p>
            <a:r>
              <a:rPr lang="en-US" dirty="0"/>
              <a:t>Facilities Planning Committee Report </a:t>
            </a:r>
            <a:br>
              <a:rPr lang="en-US" dirty="0"/>
            </a:br>
            <a:r>
              <a:rPr lang="en-US" dirty="0"/>
              <a:t>Arrival District Progress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77B3C-7D8F-CC40-A7F8-228CD71CA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45867"/>
            <a:ext cx="6858000" cy="754733"/>
          </a:xfrm>
        </p:spPr>
        <p:txBody>
          <a:bodyPr/>
          <a:lstStyle/>
          <a:p>
            <a:r>
              <a:rPr lang="en-US" dirty="0"/>
              <a:t>6/8/21</a:t>
            </a:r>
          </a:p>
        </p:txBody>
      </p:sp>
    </p:spTree>
    <p:extLst>
      <p:ext uri="{BB962C8B-B14F-4D97-AF65-F5344CB8AC3E}">
        <p14:creationId xmlns:p14="http://schemas.microsoft.com/office/powerpoint/2010/main" val="4235596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79824-ECE3-F742-A104-7705119E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Current Projects Related to Arrival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95A06-9C6E-1F45-B892-2B4A67958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Demolition of Bureau of Mines Buildings 1, 2, and 3</a:t>
            </a:r>
          </a:p>
          <a:p>
            <a:r>
              <a:rPr lang="en-US" dirty="0"/>
              <a:t>Innovation Lab (formerly Student Experience Center) construction</a:t>
            </a:r>
          </a:p>
          <a:p>
            <a:r>
              <a:rPr lang="en-US" dirty="0"/>
              <a:t>University Drive Construction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70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F49F30-4714-AF45-87C2-92129055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59" y="1682670"/>
            <a:ext cx="7520483" cy="431808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67D8847-E016-C94C-93FE-6327791C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51576"/>
          </a:xfrm>
        </p:spPr>
        <p:txBody>
          <a:bodyPr/>
          <a:lstStyle/>
          <a:p>
            <a:r>
              <a:rPr lang="en-US" dirty="0"/>
              <a:t>Site Plan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F03D3-6F5C-F048-8ADB-E8F19B5D06C1}"/>
              </a:ext>
            </a:extLst>
          </p:cNvPr>
          <p:cNvSpPr txBox="1"/>
          <p:nvPr/>
        </p:nvSpPr>
        <p:spPr>
          <a:xfrm>
            <a:off x="1519882" y="4382285"/>
            <a:ext cx="2103738" cy="507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/>
                </a:solidFill>
                <a:latin typeface="Calibri" panose="020F0502020204030204"/>
              </a:rPr>
              <a:t>Innovation Lab (formerly Student Experience Center)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C48597-1925-6346-910C-2CCABCA12FE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623620" y="3646788"/>
            <a:ext cx="2279821" cy="989413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850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A364-8470-E84F-85F6-17D6BFEEF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Demolition of Bureau of Mines Buildings (BOM) 1, 2, and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0682B-CE4A-8A40-B9D6-4B205FCD7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Abatement scope is complete for all three buildings (some exterior abatement scope will be completed in the demolition contract)</a:t>
            </a:r>
          </a:p>
          <a:p>
            <a:r>
              <a:rPr lang="en-US" dirty="0"/>
              <a:t>University is in the final stages of negotiations with the State Historical Preservation Office (SHPO) regarding BOM 1</a:t>
            </a:r>
          </a:p>
          <a:p>
            <a:r>
              <a:rPr lang="en-US" dirty="0"/>
              <a:t>Bids have been received for the demolition, and a low bidder has been identified; the University is waiting to award contract until negotiations with SHPO are further along</a:t>
            </a:r>
          </a:p>
          <a:p>
            <a:r>
              <a:rPr lang="en-US" dirty="0"/>
              <a:t>Demolition is expected to take 120 calendar days once the contract is awarded to the demolition contractor</a:t>
            </a:r>
          </a:p>
        </p:txBody>
      </p:sp>
    </p:spTree>
    <p:extLst>
      <p:ext uri="{BB962C8B-B14F-4D97-AF65-F5344CB8AC3E}">
        <p14:creationId xmlns:p14="http://schemas.microsoft.com/office/powerpoint/2010/main" val="34757175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C99C-AB8D-D34A-AC79-73457080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Lab (formerly Student Experience Center)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C1A07-5CF4-8348-B24C-FB9F63705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is in design phase</a:t>
            </a:r>
          </a:p>
          <a:p>
            <a:r>
              <a:rPr lang="en-US" dirty="0"/>
              <a:t>Programming phase is complete, and the project is in schematic design</a:t>
            </a:r>
          </a:p>
          <a:p>
            <a:r>
              <a:rPr lang="en-US" dirty="0"/>
              <a:t>Vision: create a collaborative community that will transform the intellectual, social, and economic potential of S&amp;T students through world-class events, activities, and resources to create graduates capable of meeting the societal and workforce needs of today and tomorrow.</a:t>
            </a:r>
          </a:p>
          <a:p>
            <a:r>
              <a:rPr lang="en-US" dirty="0"/>
              <a:t>Mission: provide unique spaces, personnel, and programs that offer critical action-learning opportunities in the areas of research, innovation, creative expression, communication, leadership, teamwork, and entrepreneurism, while focusing on the importance of diversity in the human experience.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71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C99C-AB8D-D34A-AC79-73457080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Lab (formerly Student Experience Center)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C1A07-5CF4-8348-B24C-FB9F63705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 in progress is the selection progress for a construction manager</a:t>
            </a:r>
          </a:p>
          <a:p>
            <a:pPr lvl="1"/>
            <a:r>
              <a:rPr lang="en-US" dirty="0"/>
              <a:t>Four finalists have been identified</a:t>
            </a:r>
          </a:p>
          <a:p>
            <a:pPr lvl="1"/>
            <a:r>
              <a:rPr lang="en-US" dirty="0"/>
              <a:t>Proposals are construction manager at risk are to be received on June 16 and fee negotiations will commence for pre-construction services</a:t>
            </a:r>
          </a:p>
          <a:p>
            <a:pPr lvl="1"/>
            <a:r>
              <a:rPr lang="en-US" dirty="0"/>
              <a:t>Expected to have the construction manager under contract in July</a:t>
            </a:r>
          </a:p>
          <a:p>
            <a:r>
              <a:rPr lang="en-US" dirty="0"/>
              <a:t>Building size: currently 51,500 </a:t>
            </a:r>
            <a:r>
              <a:rPr lang="en-US"/>
              <a:t>gross square feet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059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7166-2183-1D45-91E3-71758A59B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Drive and Roundabout Construction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A67CA-4A44-5E43-87C5-9C1105CBA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Contract awarded by the City of Rolla to a contractor</a:t>
            </a:r>
          </a:p>
          <a:p>
            <a:r>
              <a:rPr lang="en-US" dirty="0"/>
              <a:t>Construction completion scheduled for Spring 2022</a:t>
            </a:r>
          </a:p>
          <a:p>
            <a:pPr lvl="1"/>
            <a:r>
              <a:rPr lang="en-US" dirty="0"/>
              <a:t>Schedule submittal to follow from the successful contractor</a:t>
            </a:r>
          </a:p>
        </p:txBody>
      </p:sp>
    </p:spTree>
    <p:extLst>
      <p:ext uri="{BB962C8B-B14F-4D97-AF65-F5344CB8AC3E}">
        <p14:creationId xmlns:p14="http://schemas.microsoft.com/office/powerpoint/2010/main" val="11159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10790" y="2686050"/>
            <a:ext cx="8197114" cy="3557587"/>
          </a:xfrm>
        </p:spPr>
        <p:txBody>
          <a:bodyPr/>
          <a:lstStyle/>
          <a:p>
            <a:pPr marL="6350" indent="-6350" defTabSz="685800">
              <a:buFont typeface="+mj-lt"/>
              <a:buAutoNum type="romanUcPeriod"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 	Call to Order and Roll Call</a:t>
            </a:r>
          </a:p>
          <a:p>
            <a:pPr marL="6350" lvl="0" indent="-6350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	K.C. Dolan, Secretary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0790" y="1911737"/>
            <a:ext cx="8184662" cy="58520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Orgon Slab" panose="02000503000000020004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94041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6314" y="2653393"/>
            <a:ext cx="8514806" cy="3943350"/>
          </a:xfrm>
        </p:spPr>
        <p:txBody>
          <a:bodyPr/>
          <a:lstStyle/>
          <a:p>
            <a:pPr marL="0" indent="0" defTabSz="685800">
              <a:buNone/>
            </a:pPr>
            <a:r>
              <a:rPr lang="en-US" sz="3600" dirty="0">
                <a:latin typeface="Orgon Slab" panose="02000503000000020004" pitchFamily="50" charset="0"/>
              </a:rPr>
              <a:t>VI. Reports of Standing Committees</a:t>
            </a:r>
          </a:p>
          <a:p>
            <a:pPr marL="0" indent="0" defTabSz="685800">
              <a:buNone/>
            </a:pPr>
            <a:r>
              <a:rPr lang="en-US" sz="3600" dirty="0"/>
              <a:t>	</a:t>
            </a:r>
            <a:r>
              <a:rPr lang="en-US" sz="3600" dirty="0">
                <a:solidFill>
                  <a:srgbClr val="000000"/>
                </a:solidFill>
                <a:latin typeface="Orgon Slab" panose="02000503000000020004" pitchFamily="50" charset="0"/>
              </a:rPr>
              <a:t>C</a:t>
            </a: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.	Budgetary Affairs</a:t>
            </a:r>
          </a:p>
          <a:p>
            <a:pPr marL="0" indent="0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M. Fitch</a:t>
            </a:r>
          </a:p>
          <a:p>
            <a:pPr marL="0" indent="0" defTabSz="685800">
              <a:buNone/>
            </a:pPr>
            <a:r>
              <a:rPr lang="en-US" sz="3200" dirty="0">
                <a:solidFill>
                  <a:srgbClr val="003B49"/>
                </a:solidFill>
                <a:latin typeface="Orgon Slab" panose="02000503000000020004" pitchFamily="50" charset="0"/>
              </a:rPr>
              <a:t>		</a:t>
            </a:r>
          </a:p>
          <a:p>
            <a:pPr marL="0" indent="0" defTabSz="685800">
              <a:buNone/>
            </a:pPr>
            <a:r>
              <a:rPr lang="en-US" sz="3600" b="1" dirty="0">
                <a:latin typeface="Orgon Slab" panose="02000503000000020004" pitchFamily="50" charset="0"/>
              </a:rPr>
              <a:t>	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57898" y="1921865"/>
            <a:ext cx="8184662" cy="473672"/>
          </a:xfrm>
        </p:spPr>
        <p:txBody>
          <a:bodyPr>
            <a:noAutofit/>
          </a:bodyPr>
          <a:lstStyle/>
          <a:p>
            <a:pPr marL="6350" indent="-6350" defTabSz="685800"/>
            <a:r>
              <a:rPr lang="en-US" sz="3600" dirty="0">
                <a:latin typeface="Orgon Slab" panose="02000503000000020004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75625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12065"/>
            <a:ext cx="8343900" cy="3886200"/>
          </a:xfrm>
          <a:ln w="22225"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>
                <a:latin typeface="Orgon Slab Medium" panose="02000603000000020004" pitchFamily="50" charset="0"/>
              </a:rPr>
              <a:t>Referrals</a:t>
            </a:r>
          </a:p>
          <a:p>
            <a:endParaRPr lang="en-US" sz="2700" dirty="0">
              <a:latin typeface="Orgon Slab Medium" panose="02000603000000020004" pitchFamily="50" charset="0"/>
            </a:endParaRPr>
          </a:p>
          <a:p>
            <a:pPr marL="0" indent="0">
              <a:buNone/>
            </a:pPr>
            <a:r>
              <a:rPr lang="en-US" sz="2700" dirty="0">
                <a:latin typeface="Orgon Slab Medium" panose="02000603000000020004" pitchFamily="50" charset="0"/>
              </a:rPr>
              <a:t>Continuing referrals:</a:t>
            </a:r>
          </a:p>
          <a:p>
            <a:r>
              <a:rPr lang="en-US" sz="2700" dirty="0">
                <a:latin typeface="Orgon Slab Medium" panose="02000603000000020004" pitchFamily="50" charset="0"/>
              </a:rPr>
              <a:t>Report on the “big picture balance sheet”</a:t>
            </a:r>
          </a:p>
          <a:p>
            <a:r>
              <a:rPr lang="en-US" sz="2700" dirty="0">
                <a:latin typeface="Orgon Slab Medium" panose="02000603000000020004" pitchFamily="50" charset="0"/>
              </a:rPr>
              <a:t>Current and next FY budget</a:t>
            </a:r>
          </a:p>
          <a:p>
            <a:pPr marL="0" indent="0">
              <a:buNone/>
            </a:pPr>
            <a:r>
              <a:rPr lang="en-US" sz="2700" dirty="0">
                <a:latin typeface="Orgon Slab Medium" panose="02000603000000020004" pitchFamily="50" charset="0"/>
              </a:rPr>
              <a:t>Non-referral</a:t>
            </a:r>
          </a:p>
          <a:p>
            <a:r>
              <a:rPr lang="en-US" sz="2700" dirty="0">
                <a:latin typeface="Orgon Slab Medium" panose="02000603000000020004" pitchFamily="50" charset="0"/>
              </a:rPr>
              <a:t>Salary changes (old referral)</a:t>
            </a:r>
          </a:p>
        </p:txBody>
      </p:sp>
      <p:sp>
        <p:nvSpPr>
          <p:cNvPr id="5" name="Rectangle 4"/>
          <p:cNvSpPr/>
          <p:nvPr/>
        </p:nvSpPr>
        <p:spPr>
          <a:xfrm>
            <a:off x="1157288" y="1011957"/>
            <a:ext cx="674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3600" b="1" dirty="0">
                <a:solidFill>
                  <a:srgbClr val="00B050"/>
                </a:solidFill>
                <a:latin typeface="Orgon Slab Medium" panose="02000603000000020004" pitchFamily="50" charset="0"/>
              </a:rPr>
              <a:t>Budgetary Affairs Committee</a:t>
            </a:r>
          </a:p>
          <a:p>
            <a:pPr algn="ctr" defTabSz="685800"/>
            <a:r>
              <a:rPr lang="en-US" sz="3600" b="1" dirty="0">
                <a:solidFill>
                  <a:srgbClr val="00B050"/>
                </a:solidFill>
                <a:latin typeface="Orgon Slab Medium" panose="02000603000000020004" pitchFamily="50" charset="0"/>
              </a:rPr>
              <a:t>Jun 10, 2021</a:t>
            </a:r>
            <a:endParaRPr lang="en-US" sz="3300" dirty="0">
              <a:solidFill>
                <a:srgbClr val="00B050"/>
              </a:solidFill>
              <a:latin typeface="Orgon Slab Medium" panose="020006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14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1C4A6-9D1F-4F0A-903E-807776272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5824"/>
            <a:ext cx="7886700" cy="99417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B050"/>
                </a:solidFill>
                <a:latin typeface="Orgon Slab Medium" panose="02000603000000020004" pitchFamily="50" charset="0"/>
              </a:rPr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DECCA-5C7E-40F6-B5D1-0E7397F99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88298"/>
            <a:ext cx="7886700" cy="3843338"/>
          </a:xfrm>
        </p:spPr>
        <p:txBody>
          <a:bodyPr>
            <a:normAutofit/>
          </a:bodyPr>
          <a:lstStyle/>
          <a:p>
            <a:r>
              <a:rPr lang="en-US" dirty="0">
                <a:latin typeface="Orgon Slab Medium" panose="02000603000000020004" pitchFamily="50" charset="0"/>
              </a:rPr>
              <a:t>Current FY budget remains on target</a:t>
            </a:r>
          </a:p>
          <a:p>
            <a:pPr lvl="1"/>
            <a:r>
              <a:rPr lang="en-US" sz="2100" dirty="0">
                <a:latin typeface="Orgon Slab Medium" panose="02000603000000020004" pitchFamily="50" charset="0"/>
              </a:rPr>
              <a:t>Met tuition target</a:t>
            </a:r>
          </a:p>
          <a:p>
            <a:pPr lvl="1"/>
            <a:r>
              <a:rPr lang="en-US" sz="2100" dirty="0">
                <a:latin typeface="Orgon Slab Medium" panose="02000603000000020004" pitchFamily="50" charset="0"/>
              </a:rPr>
              <a:t>State restricted purpose appropriation = $4.6 MM, majority for Power Plant demo, some for substation.  </a:t>
            </a:r>
          </a:p>
          <a:p>
            <a:pPr lvl="1"/>
            <a:r>
              <a:rPr lang="en-US" sz="2100" dirty="0">
                <a:latin typeface="Orgon Slab Medium" panose="02000603000000020004" pitchFamily="50" charset="0"/>
              </a:rPr>
              <a:t>Magnitude of carryforward unclear, depends on timing of Federal funds (reimbursements)</a:t>
            </a:r>
            <a:endParaRPr lang="en-US" dirty="0">
              <a:latin typeface="Orgon Slab Medium" panose="020006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52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Revenue Budget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8906" y="2125266"/>
          <a:ext cx="6913132" cy="3400424"/>
        </p:xfrm>
        <a:graphic>
          <a:graphicData uri="http://schemas.openxmlformats.org/drawingml/2006/table">
            <a:tbl>
              <a:tblPr/>
              <a:tblGrid>
                <a:gridCol w="1829574">
                  <a:extLst>
                    <a:ext uri="{9D8B030D-6E8A-4147-A177-3AD203B41FA5}">
                      <a16:colId xmlns:a16="http://schemas.microsoft.com/office/drawing/2014/main" val="4009379142"/>
                    </a:ext>
                  </a:extLst>
                </a:gridCol>
                <a:gridCol w="1048527">
                  <a:extLst>
                    <a:ext uri="{9D8B030D-6E8A-4147-A177-3AD203B41FA5}">
                      <a16:colId xmlns:a16="http://schemas.microsoft.com/office/drawing/2014/main" val="2804276938"/>
                    </a:ext>
                  </a:extLst>
                </a:gridCol>
                <a:gridCol w="1328864">
                  <a:extLst>
                    <a:ext uri="{9D8B030D-6E8A-4147-A177-3AD203B41FA5}">
                      <a16:colId xmlns:a16="http://schemas.microsoft.com/office/drawing/2014/main" val="2477298164"/>
                    </a:ext>
                  </a:extLst>
                </a:gridCol>
                <a:gridCol w="1353083">
                  <a:extLst>
                    <a:ext uri="{9D8B030D-6E8A-4147-A177-3AD203B41FA5}">
                      <a16:colId xmlns:a16="http://schemas.microsoft.com/office/drawing/2014/main" val="3469828065"/>
                    </a:ext>
                  </a:extLst>
                </a:gridCol>
                <a:gridCol w="1353083">
                  <a:extLst>
                    <a:ext uri="{9D8B030D-6E8A-4147-A177-3AD203B41FA5}">
                      <a16:colId xmlns:a16="http://schemas.microsoft.com/office/drawing/2014/main" val="3314350945"/>
                    </a:ext>
                  </a:extLst>
                </a:gridCol>
              </a:tblGrid>
              <a:tr h="399638">
                <a:tc>
                  <a:txBody>
                    <a:bodyPr/>
                    <a:lstStyle/>
                    <a:p>
                      <a:pPr algn="l" fontAlgn="b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FY19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FY20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FY21 (budgeted)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22 (planning)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492807"/>
                  </a:ext>
                </a:extLst>
              </a:tr>
              <a:tr h="231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Tuition and Fees</a:t>
                      </a:r>
                    </a:p>
                  </a:txBody>
                  <a:tcPr marL="6858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$124,548,154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$126,853,439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$120,891,674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$119,592,4250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548763"/>
                  </a:ext>
                </a:extLst>
              </a:tr>
              <a:tr h="231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Scholarship Allowance</a:t>
                      </a:r>
                    </a:p>
                  </a:txBody>
                  <a:tcPr marL="6858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(37,770,678)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(37,848,888)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(42,105,102)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(38,164,248)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122254"/>
                  </a:ext>
                </a:extLst>
              </a:tr>
              <a:tr h="231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Net Tuition &amp; Fees</a:t>
                      </a:r>
                    </a:p>
                  </a:txBody>
                  <a:tcPr marL="20574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$86,777,476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$89,004,551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$78,786,571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81,428,177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854031"/>
                  </a:ext>
                </a:extLst>
              </a:tr>
              <a:tr h="231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State Appropriation</a:t>
                      </a:r>
                    </a:p>
                  </a:txBody>
                  <a:tcPr marL="6858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50,185,510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43,543,499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43,560,524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53,026,096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012801"/>
                  </a:ext>
                </a:extLst>
              </a:tr>
              <a:tr h="231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Grant and Contract</a:t>
                      </a:r>
                    </a:p>
                  </a:txBody>
                  <a:tcPr marL="6858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874458"/>
                  </a:ext>
                </a:extLst>
              </a:tr>
              <a:tr h="231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Gift Revenues</a:t>
                      </a:r>
                    </a:p>
                  </a:txBody>
                  <a:tcPr marL="6858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481,131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385,737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317,500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345,000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008158"/>
                  </a:ext>
                </a:extLst>
              </a:tr>
              <a:tr h="231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Recovery of F &amp; A</a:t>
                      </a:r>
                    </a:p>
                  </a:txBody>
                  <a:tcPr marL="6858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6,941,286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6,802,499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6,099,000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6,493,100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2868"/>
                  </a:ext>
                </a:extLst>
              </a:tr>
              <a:tr h="4557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Endowment &amp; Investment Income</a:t>
                      </a:r>
                    </a:p>
                  </a:txBody>
                  <a:tcPr marL="6858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1,969,324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2,035,737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1,496,386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3,120,243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568567"/>
                  </a:ext>
                </a:extLst>
              </a:tr>
              <a:tr h="231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Sales &amp; Services Income</a:t>
                      </a:r>
                    </a:p>
                  </a:txBody>
                  <a:tcPr marL="6858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989,382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1,177,479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1,093,340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1,065,880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134952"/>
                  </a:ext>
                </a:extLst>
              </a:tr>
              <a:tr h="231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Incomes</a:t>
                      </a:r>
                    </a:p>
                  </a:txBody>
                  <a:tcPr marL="6858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3,464,299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2,872,553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3,283,657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2,958,389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346629"/>
                  </a:ext>
                </a:extLst>
              </a:tr>
              <a:tr h="231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Revenue Contingency</a:t>
                      </a:r>
                    </a:p>
                  </a:txBody>
                  <a:tcPr marL="6858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(938,512)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79291"/>
                  </a:ext>
                </a:extLst>
              </a:tr>
              <a:tr h="231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Revenues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$150,808,407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$145,822,055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$133,698,466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$148,437,385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0806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9794" y="2123288"/>
            <a:ext cx="376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900" dirty="0">
                <a:solidFill>
                  <a:srgbClr val="FF0000"/>
                </a:solidFill>
                <a:latin typeface="Calibri" panose="020F0502020204030204"/>
              </a:rPr>
              <a:t>Change included distance tuition shift = + $1-2 MM, so at least $7 MM decline</a:t>
            </a:r>
          </a:p>
        </p:txBody>
      </p:sp>
      <p:cxnSp>
        <p:nvCxnSpPr>
          <p:cNvPr id="10" name="Straight Arrow Connector 9"/>
          <p:cNvCxnSpPr>
            <a:cxnSpLocks/>
            <a:stCxn id="8" idx="3"/>
          </p:cNvCxnSpPr>
          <p:nvPr/>
        </p:nvCxnSpPr>
        <p:spPr>
          <a:xfrm>
            <a:off x="4295469" y="2307954"/>
            <a:ext cx="138984" cy="301411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81134" y="1796686"/>
            <a:ext cx="54686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~$58,000,000 of budget is not general revenue (Grants &amp; Contracts)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D399C95-4BD8-410F-A446-4A86CC8F5465}"/>
              </a:ext>
            </a:extLst>
          </p:cNvPr>
          <p:cNvCxnSpPr>
            <a:cxnSpLocks/>
          </p:cNvCxnSpPr>
          <p:nvPr/>
        </p:nvCxnSpPr>
        <p:spPr>
          <a:xfrm>
            <a:off x="3116570" y="3320415"/>
            <a:ext cx="24356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E3D7D68-E8E1-482D-991D-91EBEB809C93}"/>
              </a:ext>
            </a:extLst>
          </p:cNvPr>
          <p:cNvSpPr txBox="1"/>
          <p:nvPr/>
        </p:nvSpPr>
        <p:spPr>
          <a:xfrm>
            <a:off x="4188819" y="5521632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$12.1 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B5778CA-1A00-4DFD-B33E-C72D0C5BB36C}"/>
              </a:ext>
            </a:extLst>
          </p:cNvPr>
          <p:cNvCxnSpPr>
            <a:cxnSpLocks/>
          </p:cNvCxnSpPr>
          <p:nvPr/>
        </p:nvCxnSpPr>
        <p:spPr>
          <a:xfrm>
            <a:off x="3116570" y="2618287"/>
            <a:ext cx="243569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2F0F8C-4A40-4B6E-9CC0-4D3A3B58A640}"/>
              </a:ext>
            </a:extLst>
          </p:cNvPr>
          <p:cNvCxnSpPr>
            <a:cxnSpLocks/>
          </p:cNvCxnSpPr>
          <p:nvPr/>
        </p:nvCxnSpPr>
        <p:spPr>
          <a:xfrm>
            <a:off x="4429180" y="2883850"/>
            <a:ext cx="24356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45CB729-8A54-48A4-8512-8EC152F8974C}"/>
              </a:ext>
            </a:extLst>
          </p:cNvPr>
          <p:cNvCxnSpPr>
            <a:cxnSpLocks/>
          </p:cNvCxnSpPr>
          <p:nvPr/>
        </p:nvCxnSpPr>
        <p:spPr>
          <a:xfrm>
            <a:off x="4427230" y="2618287"/>
            <a:ext cx="24356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F53E713-E019-473A-9EF6-2BC348C53A6E}"/>
              </a:ext>
            </a:extLst>
          </p:cNvPr>
          <p:cNvCxnSpPr>
            <a:cxnSpLocks/>
          </p:cNvCxnSpPr>
          <p:nvPr/>
        </p:nvCxnSpPr>
        <p:spPr>
          <a:xfrm>
            <a:off x="4427230" y="5426686"/>
            <a:ext cx="24356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06F08DA-8E28-45AB-8FD5-AAF0684404E8}"/>
              </a:ext>
            </a:extLst>
          </p:cNvPr>
          <p:cNvSpPr txBox="1"/>
          <p:nvPr/>
        </p:nvSpPr>
        <p:spPr>
          <a:xfrm>
            <a:off x="2987564" y="5521632"/>
            <a:ext cx="5469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$5 M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2D29EA4-3C37-48B1-ACE6-4C25BEF24351}"/>
              </a:ext>
            </a:extLst>
          </p:cNvPr>
          <p:cNvCxnSpPr>
            <a:cxnSpLocks/>
          </p:cNvCxnSpPr>
          <p:nvPr/>
        </p:nvCxnSpPr>
        <p:spPr>
          <a:xfrm>
            <a:off x="3116570" y="5417021"/>
            <a:ext cx="24356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0B1C579-7996-46B7-9FB1-B06443ABE1DA}"/>
              </a:ext>
            </a:extLst>
          </p:cNvPr>
          <p:cNvCxnSpPr>
            <a:cxnSpLocks/>
          </p:cNvCxnSpPr>
          <p:nvPr/>
        </p:nvCxnSpPr>
        <p:spPr>
          <a:xfrm>
            <a:off x="4427230" y="3124353"/>
            <a:ext cx="24356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5E7171B-696A-4C36-88E1-DCB77AFF49A3}"/>
              </a:ext>
            </a:extLst>
          </p:cNvPr>
          <p:cNvSpPr txBox="1"/>
          <p:nvPr/>
        </p:nvSpPr>
        <p:spPr>
          <a:xfrm>
            <a:off x="7072038" y="2745350"/>
            <a:ext cx="21160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Trend: 30%, 30%, 35%, 31%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42CBDB-D698-4739-96AF-C06C5B6CE07E}"/>
              </a:ext>
            </a:extLst>
          </p:cNvPr>
          <p:cNvSpPr txBox="1"/>
          <p:nvPr/>
        </p:nvSpPr>
        <p:spPr>
          <a:xfrm>
            <a:off x="7097991" y="3181916"/>
            <a:ext cx="20460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UM System pass through, State +1.3MM</a:t>
            </a:r>
          </a:p>
        </p:txBody>
      </p:sp>
    </p:spTree>
    <p:extLst>
      <p:ext uri="{BB962C8B-B14F-4D97-AF65-F5344CB8AC3E}">
        <p14:creationId xmlns:p14="http://schemas.microsoft.com/office/powerpoint/2010/main" val="32778757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79070" y="2434590"/>
          <a:ext cx="7348808" cy="3370593"/>
        </p:xfrm>
        <a:graphic>
          <a:graphicData uri="http://schemas.openxmlformats.org/drawingml/2006/table">
            <a:tbl>
              <a:tblPr/>
              <a:tblGrid>
                <a:gridCol w="2305331">
                  <a:extLst>
                    <a:ext uri="{9D8B030D-6E8A-4147-A177-3AD203B41FA5}">
                      <a16:colId xmlns:a16="http://schemas.microsoft.com/office/drawing/2014/main" val="1736340799"/>
                    </a:ext>
                  </a:extLst>
                </a:gridCol>
                <a:gridCol w="1102467">
                  <a:extLst>
                    <a:ext uri="{9D8B030D-6E8A-4147-A177-3AD203B41FA5}">
                      <a16:colId xmlns:a16="http://schemas.microsoft.com/office/drawing/2014/main" val="4185575723"/>
                    </a:ext>
                  </a:extLst>
                </a:gridCol>
                <a:gridCol w="1301366">
                  <a:extLst>
                    <a:ext uri="{9D8B030D-6E8A-4147-A177-3AD203B41FA5}">
                      <a16:colId xmlns:a16="http://schemas.microsoft.com/office/drawing/2014/main" val="2102563724"/>
                    </a:ext>
                  </a:extLst>
                </a:gridCol>
                <a:gridCol w="1319822">
                  <a:extLst>
                    <a:ext uri="{9D8B030D-6E8A-4147-A177-3AD203B41FA5}">
                      <a16:colId xmlns:a16="http://schemas.microsoft.com/office/drawing/2014/main" val="2716491636"/>
                    </a:ext>
                  </a:extLst>
                </a:gridCol>
                <a:gridCol w="1319822">
                  <a:extLst>
                    <a:ext uri="{9D8B030D-6E8A-4147-A177-3AD203B41FA5}">
                      <a16:colId xmlns:a16="http://schemas.microsoft.com/office/drawing/2014/main" val="594912939"/>
                    </a:ext>
                  </a:extLst>
                </a:gridCol>
              </a:tblGrid>
              <a:tr h="21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Transfers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FY19</a:t>
                      </a:r>
                    </a:p>
                  </a:txBody>
                  <a:tcPr marL="5715" marR="5715" marT="5715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FY20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FY21 (budgeted)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FY 22 (planning)</a:t>
                      </a:r>
                    </a:p>
                  </a:txBody>
                  <a:tcPr marL="5715" marR="5715" marT="571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67837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Intra Unrestricted CurrentFund</a:t>
                      </a:r>
                    </a:p>
                  </a:txBody>
                  <a:tcPr marL="6858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$6,755,777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$4,442,960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$195,883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$1,581,686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58093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Mandatory Transfers</a:t>
                      </a:r>
                    </a:p>
                  </a:txBody>
                  <a:tcPr marL="6858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(3,778,102)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(3,930,896)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(3,612,726)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(3,197,402)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077104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NonMandatory Transfers</a:t>
                      </a:r>
                    </a:p>
                  </a:txBody>
                  <a:tcPr marL="6858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(11,607,554)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(6,885,979)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1,509,153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(3,446,690)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54535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Transfers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($8,629,879)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($6,373,915)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($2,299,456)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($5,062,406)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756874"/>
                  </a:ext>
                </a:extLst>
              </a:tr>
              <a:tr h="4074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48196"/>
                  </a:ext>
                </a:extLst>
              </a:tr>
              <a:tr h="3728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Expenditures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333799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Salaries &amp; Wages</a:t>
                      </a:r>
                    </a:p>
                  </a:txBody>
                  <a:tcPr marL="6858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$83,651,987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$80,232,396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$77,824,286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$79,426,854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659946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Benefit Expense</a:t>
                      </a:r>
                    </a:p>
                  </a:txBody>
                  <a:tcPr marL="6858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25,475,433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25,029,887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26,311,435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26,626,149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502229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Compensation</a:t>
                      </a:r>
                    </a:p>
                  </a:txBody>
                  <a:tcPr marL="13716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$109,127,420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$105,262,283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$104,135,721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$106,053,0030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970566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Expenses</a:t>
                      </a:r>
                    </a:p>
                  </a:txBody>
                  <a:tcPr marL="68580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38,416,204 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33,205,855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27,882,045 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37,256,650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148634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Expenditures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$147,543,624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$138,468,138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$132,017,766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$143,309,653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401513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05055"/>
                  </a:ext>
                </a:extLst>
              </a:tr>
              <a:tr h="215858"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47289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4281"/>
            <a:ext cx="7886700" cy="994172"/>
          </a:xfrm>
        </p:spPr>
        <p:txBody>
          <a:bodyPr/>
          <a:lstStyle/>
          <a:p>
            <a:r>
              <a:rPr lang="en-US" dirty="0"/>
              <a:t>General Revenue Budget: costs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738652" y="1973404"/>
          <a:ext cx="6789226" cy="231369"/>
        </p:xfrm>
        <a:graphic>
          <a:graphicData uri="http://schemas.openxmlformats.org/drawingml/2006/table">
            <a:tbl>
              <a:tblPr/>
              <a:tblGrid>
                <a:gridCol w="1796781">
                  <a:extLst>
                    <a:ext uri="{9D8B030D-6E8A-4147-A177-3AD203B41FA5}">
                      <a16:colId xmlns:a16="http://schemas.microsoft.com/office/drawing/2014/main" val="2820698863"/>
                    </a:ext>
                  </a:extLst>
                </a:gridCol>
                <a:gridCol w="1029734">
                  <a:extLst>
                    <a:ext uri="{9D8B030D-6E8A-4147-A177-3AD203B41FA5}">
                      <a16:colId xmlns:a16="http://schemas.microsoft.com/office/drawing/2014/main" val="1876353370"/>
                    </a:ext>
                  </a:extLst>
                </a:gridCol>
                <a:gridCol w="1305047">
                  <a:extLst>
                    <a:ext uri="{9D8B030D-6E8A-4147-A177-3AD203B41FA5}">
                      <a16:colId xmlns:a16="http://schemas.microsoft.com/office/drawing/2014/main" val="3802654396"/>
                    </a:ext>
                  </a:extLst>
                </a:gridCol>
                <a:gridCol w="1328832">
                  <a:extLst>
                    <a:ext uri="{9D8B030D-6E8A-4147-A177-3AD203B41FA5}">
                      <a16:colId xmlns:a16="http://schemas.microsoft.com/office/drawing/2014/main" val="2181158489"/>
                    </a:ext>
                  </a:extLst>
                </a:gridCol>
                <a:gridCol w="1328832">
                  <a:extLst>
                    <a:ext uri="{9D8B030D-6E8A-4147-A177-3AD203B41FA5}">
                      <a16:colId xmlns:a16="http://schemas.microsoft.com/office/drawing/2014/main" val="2024622673"/>
                    </a:ext>
                  </a:extLst>
                </a:gridCol>
              </a:tblGrid>
              <a:tr h="23136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Revenues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$150,808,407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$145,822,055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$133,698,466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$133,980,524</a:t>
                      </a:r>
                    </a:p>
                  </a:txBody>
                  <a:tcPr marL="5715" marR="5715" marT="571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69253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33382612-A001-4128-8D90-CF11ED9449FE}"/>
              </a:ext>
            </a:extLst>
          </p:cNvPr>
          <p:cNvSpPr txBox="1"/>
          <p:nvPr/>
        </p:nvSpPr>
        <p:spPr>
          <a:xfrm>
            <a:off x="4779628" y="4029310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$2.41 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CCA7BC-06FF-4818-9708-028C0A8B706F}"/>
              </a:ext>
            </a:extLst>
          </p:cNvPr>
          <p:cNvCxnSpPr>
            <a:cxnSpLocks/>
          </p:cNvCxnSpPr>
          <p:nvPr/>
        </p:nvCxnSpPr>
        <p:spPr>
          <a:xfrm>
            <a:off x="4973997" y="4383050"/>
            <a:ext cx="243569" cy="0"/>
          </a:xfrm>
          <a:prstGeom prst="straightConnector1">
            <a:avLst/>
          </a:prstGeom>
          <a:ln w="28575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42175AF-7DD4-4008-898D-DC8C50E1B8D8}"/>
              </a:ext>
            </a:extLst>
          </p:cNvPr>
          <p:cNvCxnSpPr>
            <a:cxnSpLocks/>
          </p:cNvCxnSpPr>
          <p:nvPr/>
        </p:nvCxnSpPr>
        <p:spPr>
          <a:xfrm>
            <a:off x="4973997" y="4635769"/>
            <a:ext cx="24356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F8B087-FCD7-4509-898F-BCFCE3DD2C79}"/>
              </a:ext>
            </a:extLst>
          </p:cNvPr>
          <p:cNvCxnSpPr>
            <a:cxnSpLocks/>
          </p:cNvCxnSpPr>
          <p:nvPr/>
        </p:nvCxnSpPr>
        <p:spPr>
          <a:xfrm>
            <a:off x="3654010" y="4367648"/>
            <a:ext cx="243569" cy="0"/>
          </a:xfrm>
          <a:prstGeom prst="straightConnector1">
            <a:avLst/>
          </a:prstGeom>
          <a:ln w="28575" cmpd="dbl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4C9362D-15F3-48C4-96C0-573A8B1EC34E}"/>
              </a:ext>
            </a:extLst>
          </p:cNvPr>
          <p:cNvSpPr txBox="1"/>
          <p:nvPr/>
        </p:nvSpPr>
        <p:spPr>
          <a:xfrm>
            <a:off x="3415599" y="4029310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$3.42 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54A2FBE-E76C-47A7-8F9D-6C6872015A19}"/>
              </a:ext>
            </a:extLst>
          </p:cNvPr>
          <p:cNvCxnSpPr>
            <a:cxnSpLocks/>
          </p:cNvCxnSpPr>
          <p:nvPr/>
        </p:nvCxnSpPr>
        <p:spPr>
          <a:xfrm>
            <a:off x="6334063" y="4383050"/>
            <a:ext cx="243569" cy="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08D3B80-75C3-4D62-9377-638B719157B6}"/>
              </a:ext>
            </a:extLst>
          </p:cNvPr>
          <p:cNvSpPr txBox="1"/>
          <p:nvPr/>
        </p:nvSpPr>
        <p:spPr>
          <a:xfrm>
            <a:off x="7722167" y="2843704"/>
            <a:ext cx="16840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Paying loans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6498A2-D9DC-4973-A616-008AB4A6B3FC}"/>
              </a:ext>
            </a:extLst>
          </p:cNvPr>
          <p:cNvCxnSpPr/>
          <p:nvPr/>
        </p:nvCxnSpPr>
        <p:spPr>
          <a:xfrm flipH="1">
            <a:off x="7527878" y="2992033"/>
            <a:ext cx="194290" cy="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9CE82F2-1F4B-4CE0-87EE-B92D085AA912}"/>
              </a:ext>
            </a:extLst>
          </p:cNvPr>
          <p:cNvCxnSpPr>
            <a:cxnSpLocks/>
          </p:cNvCxnSpPr>
          <p:nvPr/>
        </p:nvCxnSpPr>
        <p:spPr>
          <a:xfrm>
            <a:off x="4973997" y="5033198"/>
            <a:ext cx="24356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19C9AF-BB74-4791-9ACD-8DE48B3A77FA}"/>
              </a:ext>
            </a:extLst>
          </p:cNvPr>
          <p:cNvCxnSpPr>
            <a:cxnSpLocks/>
          </p:cNvCxnSpPr>
          <p:nvPr/>
        </p:nvCxnSpPr>
        <p:spPr>
          <a:xfrm>
            <a:off x="6334063" y="5033198"/>
            <a:ext cx="24356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95E799A-C5FE-4DCE-9A38-F9DC964A4588}"/>
              </a:ext>
            </a:extLst>
          </p:cNvPr>
          <p:cNvSpPr txBox="1"/>
          <p:nvPr/>
        </p:nvSpPr>
        <p:spPr>
          <a:xfrm>
            <a:off x="7606717" y="4250280"/>
            <a:ext cx="1684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2% raise, $250K P&amp;T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Changed basis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8F4643-89BC-4A2D-BA1B-DEC3183F550D}"/>
              </a:ext>
            </a:extLst>
          </p:cNvPr>
          <p:cNvSpPr txBox="1"/>
          <p:nvPr/>
        </p:nvSpPr>
        <p:spPr>
          <a:xfrm>
            <a:off x="7606717" y="4899271"/>
            <a:ext cx="16840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Return to pre-COVID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D3CF9B-04B5-4003-9D76-B1F32979E9AC}"/>
              </a:ext>
            </a:extLst>
          </p:cNvPr>
          <p:cNvSpPr txBox="1"/>
          <p:nvPr/>
        </p:nvSpPr>
        <p:spPr>
          <a:xfrm>
            <a:off x="7620650" y="5101633"/>
            <a:ext cx="16214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UM System ~2.7MM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B3AE27F-CE9C-4C8E-AA59-C1CF1E955652}"/>
              </a:ext>
            </a:extLst>
          </p:cNvPr>
          <p:cNvSpPr txBox="1"/>
          <p:nvPr/>
        </p:nvSpPr>
        <p:spPr>
          <a:xfrm>
            <a:off x="7722167" y="3046540"/>
            <a:ext cx="1684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CARES funds, mostly IT investment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8820265-B2D2-47F1-8CEB-E510E2B33308}"/>
              </a:ext>
            </a:extLst>
          </p:cNvPr>
          <p:cNvCxnSpPr/>
          <p:nvPr/>
        </p:nvCxnSpPr>
        <p:spPr>
          <a:xfrm flipH="1">
            <a:off x="7527878" y="3194867"/>
            <a:ext cx="19429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563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0807-4EF1-4DBA-A1EF-A4C5506F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07" y="1641872"/>
            <a:ext cx="7886700" cy="994172"/>
          </a:xfrm>
        </p:spPr>
        <p:txBody>
          <a:bodyPr/>
          <a:lstStyle/>
          <a:p>
            <a:r>
              <a:rPr lang="en-US" dirty="0"/>
              <a:t>Executive/admin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C2A0A-E3FF-433E-B44E-D97AF4EDE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607" y="2737246"/>
            <a:ext cx="7886700" cy="3263504"/>
          </a:xfrm>
        </p:spPr>
        <p:txBody>
          <a:bodyPr/>
          <a:lstStyle/>
          <a:p>
            <a:r>
              <a:rPr lang="en-US" dirty="0"/>
              <a:t>Summer 2020, 3 months at -10% for 11 admin: Chancellor, VCs, Provost, Deans, DP, AP</a:t>
            </a:r>
          </a:p>
          <a:p>
            <a:r>
              <a:rPr lang="en-US" dirty="0"/>
              <a:t>Chancellor raise March 1: $100,000 (25%)</a:t>
            </a:r>
          </a:p>
          <a:p>
            <a:r>
              <a:rPr lang="en-US" dirty="0"/>
              <a:t>Dir II Strategic Communication to </a:t>
            </a:r>
            <a:r>
              <a:rPr lang="en-US" dirty="0" err="1"/>
              <a:t>aVC</a:t>
            </a:r>
            <a:r>
              <a:rPr lang="en-US" dirty="0"/>
              <a:t> Jan 1: $35,920 (32%)</a:t>
            </a:r>
          </a:p>
          <a:p>
            <a:r>
              <a:rPr lang="en-US" dirty="0"/>
              <a:t>CDO position from Director II (</a:t>
            </a:r>
            <a:r>
              <a:rPr lang="en-US" dirty="0" err="1"/>
              <a:t>iCDO</a:t>
            </a:r>
            <a:r>
              <a:rPr lang="en-US" dirty="0"/>
              <a:t>): $23,843 (23.6%)</a:t>
            </a:r>
          </a:p>
          <a:p>
            <a:r>
              <a:rPr lang="en-US" dirty="0"/>
              <a:t>CASB Dean shuffle: slight decrease in total, individuals +40%, +26%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CEDCD7C-92D3-4A0E-B4F9-48BD758D3FA7}"/>
              </a:ext>
            </a:extLst>
          </p:cNvPr>
          <p:cNvSpPr txBox="1">
            <a:spLocks/>
          </p:cNvSpPr>
          <p:nvPr/>
        </p:nvSpPr>
        <p:spPr>
          <a:xfrm>
            <a:off x="628650" y="113582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/>
            <a:r>
              <a:rPr lang="en-US" sz="3300" dirty="0">
                <a:solidFill>
                  <a:srgbClr val="00B050"/>
                </a:solidFill>
                <a:latin typeface="Orgon Slab Medium" panose="02000603000000020004" pitchFamily="50" charset="0"/>
              </a:rPr>
              <a:t>Salaries</a:t>
            </a:r>
          </a:p>
        </p:txBody>
      </p:sp>
    </p:spTree>
    <p:extLst>
      <p:ext uri="{BB962C8B-B14F-4D97-AF65-F5344CB8AC3E}">
        <p14:creationId xmlns:p14="http://schemas.microsoft.com/office/powerpoint/2010/main" val="23876439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0428E-71C8-4D37-812B-F1D41BF6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77966"/>
            <a:ext cx="7886700" cy="994172"/>
          </a:xfrm>
        </p:spPr>
        <p:txBody>
          <a:bodyPr/>
          <a:lstStyle/>
          <a:p>
            <a:r>
              <a:rPr lang="en-US" dirty="0"/>
              <a:t>Chancellor positions	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E94AA4-E766-4309-BFB9-45A37354F7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2952" y="1670176"/>
          <a:ext cx="7885329" cy="333756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58749">
                  <a:extLst>
                    <a:ext uri="{9D8B030D-6E8A-4147-A177-3AD203B41FA5}">
                      <a16:colId xmlns:a16="http://schemas.microsoft.com/office/drawing/2014/main" val="3974097846"/>
                    </a:ext>
                  </a:extLst>
                </a:gridCol>
                <a:gridCol w="1133061">
                  <a:extLst>
                    <a:ext uri="{9D8B030D-6E8A-4147-A177-3AD203B41FA5}">
                      <a16:colId xmlns:a16="http://schemas.microsoft.com/office/drawing/2014/main" val="2887303577"/>
                    </a:ext>
                  </a:extLst>
                </a:gridCol>
                <a:gridCol w="581439">
                  <a:extLst>
                    <a:ext uri="{9D8B030D-6E8A-4147-A177-3AD203B41FA5}">
                      <a16:colId xmlns:a16="http://schemas.microsoft.com/office/drawing/2014/main" val="191478307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548749979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197321430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8543715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7338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0393749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72090914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Position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AY 20-21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AY 19-20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AY 18-19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AY 17-18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0231223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Chancellor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Dehghani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+25%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Dehghani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+40%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Maples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41313" algn="dec"/>
                        </a:tabLst>
                      </a:pPr>
                      <a:r>
                        <a:rPr lang="en-US" sz="1000" dirty="0"/>
                        <a:t>	+1.8%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Maples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1638" algn="dec"/>
                        </a:tabLst>
                        <a:defRPr/>
                      </a:pPr>
                      <a:r>
                        <a:rPr lang="en-US" sz="1000" dirty="0"/>
                        <a:t>	-18%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31231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Provost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Roberts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Roberts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+0.1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Marley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41313" algn="dec"/>
                        </a:tabLst>
                      </a:pPr>
                      <a:r>
                        <a:rPr lang="en-US" sz="1000" dirty="0"/>
                        <a:t>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Marley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087145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VC R&amp;DGS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Tsatsoulis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Tsatsoulis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Tsatsoulis</a:t>
                      </a:r>
                      <a:r>
                        <a:rPr lang="en-US" sz="1000" dirty="0"/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41313" algn="dec"/>
                        </a:tabLst>
                      </a:pPr>
                      <a:r>
                        <a:rPr lang="en-US" sz="1000" dirty="0"/>
                        <a:t>	+30.5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Crow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22754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VC Adv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Nesbitt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Nesbitt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+1.9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Nesbitt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41313" algn="dec"/>
                        </a:tabLst>
                      </a:pPr>
                      <a:r>
                        <a:rPr lang="en-US" sz="1000" dirty="0"/>
                        <a:t>	+4.9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Nesbitt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135316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VC F&amp;O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Plain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Plain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+1.3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Plain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41313" algn="dec"/>
                        </a:tabLst>
                      </a:pPr>
                      <a:r>
                        <a:rPr lang="en-US" sz="1000" dirty="0"/>
                        <a:t>	+1.75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Plain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-4.0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41662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VC SA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Robinson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Robinson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+2.1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Robinson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41313" algn="dec"/>
                        </a:tabLst>
                      </a:pPr>
                      <a:r>
                        <a:rPr lang="en-US" sz="1000" dirty="0"/>
                        <a:t>	+1.5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Robinson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30059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CDO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Rivera*/Outar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-9.0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Outar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+23.6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Outar*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+1.16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Outar*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-40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9206316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CIO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Bookout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+9.4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Bookout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-7.4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Uetrecht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41313" algn="dec"/>
                        </a:tabLst>
                      </a:pPr>
                      <a:r>
                        <a:rPr lang="en-US" sz="1000" dirty="0"/>
                        <a:t>	+1.9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Uetrecht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+32.3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712215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 err="1"/>
                        <a:t>aVC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Careaga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+32.2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Careaga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+3.7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Careaga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41313" algn="dec"/>
                        </a:tabLst>
                      </a:pPr>
                      <a:r>
                        <a:rPr lang="en-US" sz="1000" dirty="0"/>
                        <a:t>	+4.77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Careaga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+0.5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05482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41313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427614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SUM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 $1,840,621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+3.0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 $1,786,828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+9.0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 $1,639,679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41313" algn="dec"/>
                        </a:tabLst>
                      </a:pPr>
                      <a:r>
                        <a:rPr lang="en-US" sz="1000" dirty="0"/>
                        <a:t>	+6.05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 $1,546,128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-7.75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676059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FE6F65-4EE3-421F-9421-AF7430DA5398}"/>
              </a:ext>
            </a:extLst>
          </p:cNvPr>
          <p:cNvSpPr txBox="1"/>
          <p:nvPr/>
        </p:nvSpPr>
        <p:spPr>
          <a:xfrm>
            <a:off x="566531" y="5723751"/>
            <a:ext cx="28543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*Not official title; official title Director</a:t>
            </a:r>
          </a:p>
        </p:txBody>
      </p:sp>
    </p:spTree>
    <p:extLst>
      <p:ext uri="{BB962C8B-B14F-4D97-AF65-F5344CB8AC3E}">
        <p14:creationId xmlns:p14="http://schemas.microsoft.com/office/powerpoint/2010/main" val="579837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0428E-71C8-4D37-812B-F1D41BF6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77966"/>
            <a:ext cx="7886700" cy="617377"/>
          </a:xfrm>
        </p:spPr>
        <p:txBody>
          <a:bodyPr/>
          <a:lstStyle/>
          <a:p>
            <a:r>
              <a:rPr lang="en-US" dirty="0"/>
              <a:t>Provost positions	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E94AA4-E766-4309-BFB9-45A37354F7C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0020" y="1495343"/>
          <a:ext cx="7268109" cy="38938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958749">
                  <a:extLst>
                    <a:ext uri="{9D8B030D-6E8A-4147-A177-3AD203B41FA5}">
                      <a16:colId xmlns:a16="http://schemas.microsoft.com/office/drawing/2014/main" val="3974097846"/>
                    </a:ext>
                  </a:extLst>
                </a:gridCol>
                <a:gridCol w="1139024">
                  <a:extLst>
                    <a:ext uri="{9D8B030D-6E8A-4147-A177-3AD203B41FA5}">
                      <a16:colId xmlns:a16="http://schemas.microsoft.com/office/drawing/2014/main" val="2887303577"/>
                    </a:ext>
                  </a:extLst>
                </a:gridCol>
                <a:gridCol w="575476">
                  <a:extLst>
                    <a:ext uri="{9D8B030D-6E8A-4147-A177-3AD203B41FA5}">
                      <a16:colId xmlns:a16="http://schemas.microsoft.com/office/drawing/2014/main" val="191478307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548749979"/>
                    </a:ext>
                  </a:extLst>
                </a:gridCol>
                <a:gridCol w="617220">
                  <a:extLst>
                    <a:ext uri="{9D8B030D-6E8A-4147-A177-3AD203B41FA5}">
                      <a16:colId xmlns:a16="http://schemas.microsoft.com/office/drawing/2014/main" val="197321430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38543715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5877338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0393749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Position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AY 20-21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AY 19-20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AY 18-19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AY 17-18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0231223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Provost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Roberts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Roberts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+0.1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Marley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Marley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31231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CEC Dean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Wlezien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Wlezien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Wlezien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+1.4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Wlezien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1087145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CASB Dean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Drowne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Drowne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-1.6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Roberts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+3.25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Roberts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227542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Dep </a:t>
                      </a:r>
                      <a:r>
                        <a:rPr lang="en-US" sz="1000" dirty="0" err="1"/>
                        <a:t>Prov</a:t>
                      </a:r>
                      <a:r>
                        <a:rPr lang="en-US" sz="1000" baseline="30000" dirty="0" err="1"/>
                        <a:t>a,b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Brow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Brow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2416628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VP Enroll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Sivadasan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Sivadasan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+36.6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Albers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+2.48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Albers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1300593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VP </a:t>
                      </a:r>
                      <a:r>
                        <a:rPr lang="en-US" sz="1000" dirty="0" err="1"/>
                        <a:t>Acad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Northcut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Northcut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-21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Cawlfield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+1.55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Cawlfield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5712215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VP Global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-100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 err="1"/>
                        <a:t>Petroy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8054826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VP Int’l </a:t>
                      </a:r>
                      <a:r>
                        <a:rPr lang="en-US" sz="1000" dirty="0" err="1"/>
                        <a:t>Af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Hofer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Hofer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+1.5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Hofer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Hofer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032134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AP Admin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Moore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Moore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+5.0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Moore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+22.5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Moore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8672158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AP Fac </a:t>
                      </a:r>
                      <a:r>
                        <a:rPr lang="en-US" sz="1000" dirty="0" err="1"/>
                        <a:t>Af</a:t>
                      </a:r>
                      <a:r>
                        <a:rPr lang="en-US" sz="1000" baseline="30000" dirty="0" err="1"/>
                        <a:t>a,b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Forciniti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Forciniti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+11.7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Forciniti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+16.1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Mormile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427614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Spec </a:t>
                      </a:r>
                      <a:r>
                        <a:rPr lang="en-US" sz="1000" dirty="0" err="1"/>
                        <a:t>Asst</a:t>
                      </a:r>
                      <a:r>
                        <a:rPr lang="en-US" sz="1000" baseline="30000" dirty="0" err="1"/>
                        <a:t>a</a:t>
                      </a:r>
                      <a:endParaRPr lang="en-US" sz="1000" baseline="30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-2.3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+136.8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Stone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+100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06760595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6862322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SUM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$1,313,028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tabLst>
                          <a:tab pos="401638" algn="dec"/>
                        </a:tabLst>
                      </a:pPr>
                      <a:r>
                        <a:rPr lang="en-US" sz="1000" dirty="0"/>
                        <a:t>	+0.41</a:t>
                      </a:r>
                      <a:r>
                        <a:rPr lang="en-US" sz="1000" baseline="30000" dirty="0"/>
                        <a:t>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$1,307,666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41313" algn="dec"/>
                        </a:tabLst>
                      </a:pPr>
                      <a:r>
                        <a:rPr lang="en-US" sz="1000" dirty="0"/>
                        <a:t>	+5.85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$1,235,340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512763" algn="dec"/>
                        </a:tabLst>
                      </a:pPr>
                      <a:r>
                        <a:rPr lang="en-US" sz="1000" dirty="0"/>
                        <a:t>	-10.6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$1,333,279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02952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6B50B2-D6A5-4C20-AF0B-74AB65EDD90A}"/>
              </a:ext>
            </a:extLst>
          </p:cNvPr>
          <p:cNvSpPr txBox="1"/>
          <p:nvPr/>
        </p:nvSpPr>
        <p:spPr>
          <a:xfrm>
            <a:off x="566531" y="5723751"/>
            <a:ext cx="2910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aseline="30000" dirty="0" err="1">
                <a:solidFill>
                  <a:prstClr val="black"/>
                </a:solidFill>
                <a:latin typeface="Calibri" panose="020F0502020204030204"/>
              </a:rPr>
              <a:t>a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Not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official title; official title Professor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FA03A-FBDA-42CE-9218-8F6C09D55D7C}"/>
              </a:ext>
            </a:extLst>
          </p:cNvPr>
          <p:cNvSpPr txBox="1"/>
          <p:nvPr/>
        </p:nvSpPr>
        <p:spPr>
          <a:xfrm>
            <a:off x="3498574" y="5723751"/>
            <a:ext cx="290143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aseline="30000" dirty="0" err="1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Fractional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appointment assumed 25%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9573FB-8B25-45EC-B3AA-BFCBD394F4B8}"/>
              </a:ext>
            </a:extLst>
          </p:cNvPr>
          <p:cNvSpPr txBox="1"/>
          <p:nvPr/>
        </p:nvSpPr>
        <p:spPr>
          <a:xfrm>
            <a:off x="6499670" y="5723751"/>
            <a:ext cx="20149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baseline="30000" dirty="0" err="1">
                <a:solidFill>
                  <a:prstClr val="black"/>
                </a:solidFill>
                <a:latin typeface="Calibri" panose="020F0502020204030204"/>
              </a:rPr>
              <a:t>c</a:t>
            </a:r>
            <a:r>
              <a:rPr lang="en-US" sz="1350" dirty="0" err="1">
                <a:solidFill>
                  <a:prstClr val="black"/>
                </a:solidFill>
                <a:latin typeface="Calibri" panose="020F0502020204030204"/>
              </a:rPr>
              <a:t>Summer</a:t>
            </a: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 10% cut artefact</a:t>
            </a:r>
          </a:p>
        </p:txBody>
      </p:sp>
    </p:spTree>
    <p:extLst>
      <p:ext uri="{BB962C8B-B14F-4D97-AF65-F5344CB8AC3E}">
        <p14:creationId xmlns:p14="http://schemas.microsoft.com/office/powerpoint/2010/main" val="18705496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CDA6-A907-4FBB-ACBE-D90A40F4B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89601-B062-441B-94F3-E388FC24C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Reclassifications = promotions:</a:t>
            </a:r>
          </a:p>
          <a:p>
            <a:r>
              <a:rPr lang="en-US" dirty="0"/>
              <a:t>Budget director $18,575 (22%)</a:t>
            </a:r>
          </a:p>
          <a:p>
            <a:r>
              <a:rPr lang="en-US" dirty="0"/>
              <a:t>Police chief $11,400 (10.4%)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92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84A98-78DA-4DDC-A417-2DE420E6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4DA717-AA51-4B7D-84DC-A5A99CF60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94102"/>
            <a:ext cx="7886700" cy="40260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AY 20-21 no increases except </a:t>
            </a:r>
          </a:p>
          <a:p>
            <a:r>
              <a:rPr lang="en-US" dirty="0"/>
              <a:t>Congratulations, Kwame to Professor (officially MNE no Chair last 3 </a:t>
            </a:r>
            <a:r>
              <a:rPr lang="en-US" dirty="0" err="1"/>
              <a:t>yrs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AY 19-20, 1.5 – 2.6% except: 1 of 11 in CASB and 4 of 9 in CEC:</a:t>
            </a:r>
          </a:p>
          <a:p>
            <a:pPr>
              <a:tabLst>
                <a:tab pos="2099072" algn="r"/>
              </a:tabLst>
            </a:pPr>
            <a:r>
              <a:rPr lang="en-US" dirty="0"/>
              <a:t>ALP: 	+  6.6% 	AY 20-21</a:t>
            </a:r>
          </a:p>
          <a:p>
            <a:pPr>
              <a:tabLst>
                <a:tab pos="2099072" algn="r"/>
              </a:tabLst>
            </a:pPr>
            <a:r>
              <a:rPr lang="en-US" dirty="0" err="1"/>
              <a:t>CArE</a:t>
            </a:r>
            <a:r>
              <a:rPr lang="en-US" dirty="0"/>
              <a:t>:	+4.1%	Merit, AY 19-20</a:t>
            </a:r>
          </a:p>
          <a:p>
            <a:pPr>
              <a:tabLst>
                <a:tab pos="2099072" algn="r"/>
              </a:tabLst>
            </a:pPr>
            <a:r>
              <a:rPr lang="en-US" dirty="0"/>
              <a:t>ECE:	+3.3%	Merit, AY 19-20</a:t>
            </a:r>
          </a:p>
          <a:p>
            <a:pPr>
              <a:tabLst>
                <a:tab pos="2099072" algn="r"/>
              </a:tabLst>
            </a:pPr>
            <a:r>
              <a:rPr lang="en-US" dirty="0"/>
              <a:t>GGPE:	+5.5%	AY 19-20</a:t>
            </a:r>
          </a:p>
          <a:p>
            <a:pPr>
              <a:tabLst>
                <a:tab pos="2099072" algn="r"/>
              </a:tabLst>
            </a:pPr>
            <a:r>
              <a:rPr lang="en-US" dirty="0"/>
              <a:t>MNE:	+5.6%	AY 19-20</a:t>
            </a:r>
          </a:p>
          <a:p>
            <a:pPr>
              <a:tabLst>
                <a:tab pos="2099072" algn="r"/>
              </a:tabLst>
            </a:pPr>
            <a:endParaRPr lang="en-US" dirty="0"/>
          </a:p>
          <a:p>
            <a:r>
              <a:rPr lang="en-US" dirty="0"/>
              <a:t>Ignores 10 chairperson changes in last two years (Econ, History, Math, TEC, ChE x 2, Comp Sci x 2, MAE, MNE)</a:t>
            </a:r>
          </a:p>
          <a:p>
            <a:r>
              <a:rPr lang="en-US" dirty="0"/>
              <a:t>Ignores ROTC commanders, not S&amp;T funded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096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08760" y="2467024"/>
            <a:ext cx="8393725" cy="4254451"/>
          </a:xfrm>
        </p:spPr>
        <p:txBody>
          <a:bodyPr/>
          <a:lstStyle/>
          <a:p>
            <a:pPr marL="857250" indent="-857250" defTabSz="857250">
              <a:buAutoNum type="romanUcPeriod" startAt="2"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Approval of Minutes</a:t>
            </a:r>
          </a:p>
          <a:p>
            <a:pPr marL="1490663" indent="-576263" defTabSz="857250">
              <a:buNone/>
              <a:tabLst>
                <a:tab pos="1490663" algn="l"/>
              </a:tabLst>
            </a:pPr>
            <a:r>
              <a:rPr lang="en-US" sz="3600" dirty="0">
                <a:latin typeface="Orgon Slab" panose="02000503000000020004" pitchFamily="50" charset="0"/>
              </a:rPr>
              <a:t>April 29, 2021</a:t>
            </a:r>
            <a:endParaRPr lang="en-US" sz="1800" dirty="0">
              <a:latin typeface="Orgon Slab" panose="02000503000000020004" pitchFamily="50" charset="0"/>
            </a:endParaRPr>
          </a:p>
          <a:p>
            <a:pPr marL="0" indent="0" defTabSz="857250">
              <a:buNone/>
            </a:pPr>
            <a:endParaRPr lang="en-US" sz="3600" dirty="0">
              <a:latin typeface="Orgon Slab" panose="02000503000000020004" pitchFamily="50" charset="0"/>
            </a:endParaRPr>
          </a:p>
          <a:p>
            <a:pPr marL="0" indent="0" defTabSz="685800">
              <a:buNone/>
            </a:pPr>
            <a:endParaRPr lang="en-US" sz="3600" dirty="0">
              <a:latin typeface="Orgon Slab" panose="02000503000000020004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23242" y="1661995"/>
            <a:ext cx="8184662" cy="585208"/>
          </a:xfrm>
        </p:spPr>
        <p:txBody>
          <a:bodyPr>
            <a:noAutofit/>
          </a:bodyPr>
          <a:lstStyle/>
          <a:p>
            <a:r>
              <a:rPr lang="en-US" sz="3600" dirty="0">
                <a:latin typeface="Orgon Slab" panose="02000503000000020004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132872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11F9-BE97-4B68-B138-42C49BA81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82454-C626-4185-8A1F-1469AA38B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26605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500" dirty="0"/>
              <a:t>AY 2020-2021</a:t>
            </a:r>
          </a:p>
          <a:p>
            <a:r>
              <a:rPr lang="en-US" sz="1500" dirty="0"/>
              <a:t>0% raise, few merit, several promotions (+10K for P, +6K for TP, +5K for AP, +3K for ATP)</a:t>
            </a:r>
          </a:p>
          <a:p>
            <a:r>
              <a:rPr lang="en-US" sz="1500" dirty="0"/>
              <a:t>CS, two </a:t>
            </a:r>
            <a:r>
              <a:rPr lang="en-US" sz="1500" dirty="0" err="1"/>
              <a:t>aP</a:t>
            </a:r>
            <a:r>
              <a:rPr lang="en-US" sz="1500" dirty="0"/>
              <a:t> in second year: +12.5%, + 50%</a:t>
            </a:r>
          </a:p>
          <a:p>
            <a:r>
              <a:rPr lang="en-US" sz="1500" dirty="0"/>
              <a:t>GGPE one P +1.2%, one P +7.8%</a:t>
            </a:r>
          </a:p>
          <a:p>
            <a:r>
              <a:rPr lang="en-US" sz="1500" dirty="0"/>
              <a:t>MSE one P -7.7%, one +10%</a:t>
            </a:r>
          </a:p>
          <a:p>
            <a:r>
              <a:rPr lang="en-US" sz="1500" dirty="0"/>
              <a:t>MAE: one P -5.2%, one AP +6%</a:t>
            </a:r>
          </a:p>
          <a:p>
            <a:endParaRPr lang="en-US" sz="1500" dirty="0"/>
          </a:p>
          <a:p>
            <a:pPr marL="0" indent="0">
              <a:buNone/>
            </a:pPr>
            <a:r>
              <a:rPr lang="en-US" sz="1500" dirty="0"/>
              <a:t>AY 2019-2020</a:t>
            </a:r>
          </a:p>
          <a:p>
            <a:r>
              <a:rPr lang="en-US" sz="1500" dirty="0" err="1"/>
              <a:t>Dep’ts</a:t>
            </a:r>
            <a:r>
              <a:rPr lang="en-US" sz="1500" dirty="0"/>
              <a:t> varied, instructed to use 1.5% for all, then 0.5% to top quarter </a:t>
            </a:r>
          </a:p>
          <a:p>
            <a:pPr lvl="1"/>
            <a:r>
              <a:rPr lang="en-US" sz="1500" dirty="0"/>
              <a:t>Dominant model was 1-1.5% for many, 3-6% for the rest</a:t>
            </a:r>
          </a:p>
          <a:p>
            <a:pPr lvl="1"/>
            <a:r>
              <a:rPr lang="en-US" sz="1500" dirty="0"/>
              <a:t>All 1.5% except one/few below 1% and one/two above 5% (ChE, MAE)</a:t>
            </a:r>
          </a:p>
          <a:p>
            <a:pPr lvl="1"/>
            <a:r>
              <a:rPr lang="en-US" sz="1500" dirty="0"/>
              <a:t>0% for a few, 2-4% for the rest (ALP)</a:t>
            </a:r>
          </a:p>
          <a:p>
            <a:pPr lvl="1"/>
            <a:r>
              <a:rPr lang="en-US" sz="1500" dirty="0"/>
              <a:t>0.5-1.5% for most, 5-8% a few (</a:t>
            </a:r>
            <a:r>
              <a:rPr lang="en-US" sz="1500" dirty="0" err="1"/>
              <a:t>Emgt</a:t>
            </a:r>
            <a:r>
              <a:rPr lang="en-US" sz="1500" dirty="0"/>
              <a:t>, GGPE, MNE)</a:t>
            </a:r>
          </a:p>
          <a:p>
            <a:pPr lvl="1"/>
            <a:r>
              <a:rPr lang="en-US" sz="1500" dirty="0"/>
              <a:t>1.5% several, 2.0% several, 5% one, 30% one (CS, much churn)</a:t>
            </a:r>
          </a:p>
          <a:p>
            <a:r>
              <a:rPr lang="en-US" sz="1500" dirty="0"/>
              <a:t>One MAE AP +9.4%; two MSE P +10%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87B80-30F2-4790-9804-0882ABD5E681}"/>
              </a:ext>
            </a:extLst>
          </p:cNvPr>
          <p:cNvSpPr txBox="1"/>
          <p:nvPr/>
        </p:nvSpPr>
        <p:spPr>
          <a:xfrm>
            <a:off x="1169534" y="1815533"/>
            <a:ext cx="52273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*Did not include Lecturers, Research NTT, Chancellor’s profs in numbers</a:t>
            </a:r>
          </a:p>
        </p:txBody>
      </p:sp>
    </p:spTree>
    <p:extLst>
      <p:ext uri="{BB962C8B-B14F-4D97-AF65-F5344CB8AC3E}">
        <p14:creationId xmlns:p14="http://schemas.microsoft.com/office/powerpoint/2010/main" val="655455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272E5-78A9-40F5-9BE3-19A5DEC78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50A8F03-A82B-4F8A-9EAD-5DA3158A43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6577" y="2226469"/>
          <a:ext cx="8336759" cy="14554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6989">
                  <a:extLst>
                    <a:ext uri="{9D8B030D-6E8A-4147-A177-3AD203B41FA5}">
                      <a16:colId xmlns:a16="http://schemas.microsoft.com/office/drawing/2014/main" val="522523940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548409263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3068122874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874206575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4022196305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2624644251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2138715601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1795465864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1267472214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1303938635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4105590531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2930233029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556717203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210363888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2187036147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2465503581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505734802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997007980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1556997043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3532771622"/>
                    </a:ext>
                  </a:extLst>
                </a:gridCol>
                <a:gridCol w="396989">
                  <a:extLst>
                    <a:ext uri="{9D8B030D-6E8A-4147-A177-3AD203B41FA5}">
                      <a16:colId xmlns:a16="http://schemas.microsoft.com/office/drawing/2014/main" val="139962596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Dept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ALP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Bio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BIT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Chem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ChE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CArE</a:t>
                      </a:r>
                      <a:endParaRPr lang="en-US" sz="9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CS</a:t>
                      </a:r>
                      <a:r>
                        <a:rPr lang="en-US" sz="900" b="0" baseline="30000" dirty="0"/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Econ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ECE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/>
                        <a:t>EMgt</a:t>
                      </a:r>
                      <a:endParaRPr lang="en-US" sz="9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 err="1"/>
                        <a:t>Engl</a:t>
                      </a:r>
                      <a:endParaRPr lang="en-US" sz="9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GGPE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Hist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Math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MSE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MAE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MNE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Phys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Psych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/>
                        <a:t>TEC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144785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Net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+1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+4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-3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+3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9911582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’18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267618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’19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7003756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‘20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6196968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5F0D76E-1EED-4326-BE21-127995CB3896}"/>
              </a:ext>
            </a:extLst>
          </p:cNvPr>
          <p:cNvSpPr txBox="1"/>
          <p:nvPr/>
        </p:nvSpPr>
        <p:spPr>
          <a:xfrm>
            <a:off x="628651" y="3894365"/>
            <a:ext cx="49513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2018-19 AY, 380 faculty, 31 fewer now (-8%)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C0A45-6D47-4E42-9C5A-0D0697727267}"/>
              </a:ext>
            </a:extLst>
          </p:cNvPr>
          <p:cNvSpPr txBox="1"/>
          <p:nvPr/>
        </p:nvSpPr>
        <p:spPr>
          <a:xfrm>
            <a:off x="1169534" y="1815533"/>
            <a:ext cx="52273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*Did not include Lecturers, Research NTT, Chancellor’s profs in numbers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3B605-B8D7-4E67-89F0-9C03E7A2FAA3}"/>
              </a:ext>
            </a:extLst>
          </p:cNvPr>
          <p:cNvSpPr txBox="1"/>
          <p:nvPr/>
        </p:nvSpPr>
        <p:spPr>
          <a:xfrm>
            <a:off x="309223" y="3684988"/>
            <a:ext cx="931665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788" baseline="30000" dirty="0">
                <a:solidFill>
                  <a:prstClr val="black"/>
                </a:solidFill>
                <a:latin typeface="Calibri" panose="020F0502020204030204"/>
              </a:rPr>
              <a:t>1</a:t>
            </a:r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Frimpong in MNE</a:t>
            </a:r>
          </a:p>
        </p:txBody>
      </p:sp>
    </p:spTree>
    <p:extLst>
      <p:ext uri="{BB962C8B-B14F-4D97-AF65-F5344CB8AC3E}">
        <p14:creationId xmlns:p14="http://schemas.microsoft.com/office/powerpoint/2010/main" val="11755618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6314" y="2653393"/>
            <a:ext cx="8514806" cy="3943350"/>
          </a:xfrm>
        </p:spPr>
        <p:txBody>
          <a:bodyPr/>
          <a:lstStyle/>
          <a:p>
            <a:pPr marL="0" indent="0" defTabSz="685800">
              <a:buNone/>
            </a:pPr>
            <a:r>
              <a:rPr lang="en-US" sz="3600" dirty="0">
                <a:latin typeface="Orgon Slab" panose="02000503000000020004" pitchFamily="50" charset="0"/>
              </a:rPr>
              <a:t>VI. Reports of Standing Committees</a:t>
            </a:r>
          </a:p>
          <a:p>
            <a:pPr marL="0" indent="0" defTabSz="685800">
              <a:buNone/>
            </a:pPr>
            <a:r>
              <a:rPr lang="en-US" sz="3600" dirty="0"/>
              <a:t>	</a:t>
            </a: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D. Information Technology</a:t>
            </a:r>
          </a:p>
          <a:p>
            <a:pPr marL="0" indent="0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J. Singler		</a:t>
            </a:r>
          </a:p>
          <a:p>
            <a:pPr marL="0" indent="0" defTabSz="685800">
              <a:buNone/>
            </a:pPr>
            <a:r>
              <a:rPr lang="en-US" sz="3600" b="1">
                <a:latin typeface="Orgon Slab" panose="02000503000000020004" pitchFamily="50" charset="0"/>
              </a:rPr>
              <a:t>	</a:t>
            </a:r>
            <a:endParaRPr lang="en-US" sz="3600" b="1" dirty="0">
              <a:latin typeface="Orgon Slab" panose="02000503000000020004" pitchFamily="50" charset="0"/>
            </a:endParaRP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57898" y="1921865"/>
            <a:ext cx="8184662" cy="473672"/>
          </a:xfrm>
        </p:spPr>
        <p:txBody>
          <a:bodyPr>
            <a:noAutofit/>
          </a:bodyPr>
          <a:lstStyle/>
          <a:p>
            <a:pPr marL="6350" indent="-6350" defTabSz="685800"/>
            <a:r>
              <a:rPr lang="en-US" sz="3600" dirty="0">
                <a:latin typeface="Orgon Slab" panose="02000503000000020004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27679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3851"/>
            <a:ext cx="8534400" cy="5014332"/>
          </a:xfrm>
        </p:spPr>
        <p:txBody>
          <a:bodyPr/>
          <a:lstStyle/>
          <a:p>
            <a:r>
              <a:rPr lang="en-US" dirty="0"/>
              <a:t>Outline:</a:t>
            </a:r>
          </a:p>
          <a:p>
            <a:pPr lvl="1"/>
            <a:r>
              <a:rPr lang="en-US" dirty="0"/>
              <a:t>IT budget discussion with Cuba Plain in May ITCC meeting</a:t>
            </a:r>
          </a:p>
          <a:p>
            <a:pPr lvl="1"/>
            <a:r>
              <a:rPr lang="en-US" dirty="0"/>
              <a:t>Brief updates on faculty senate referrals</a:t>
            </a:r>
          </a:p>
          <a:p>
            <a:pPr lvl="2"/>
            <a:r>
              <a:rPr lang="en-US" dirty="0"/>
              <a:t>Greenscreen classrooms</a:t>
            </a:r>
          </a:p>
          <a:p>
            <a:pPr lvl="2"/>
            <a:r>
              <a:rPr lang="en-US" dirty="0"/>
              <a:t>myVITA</a:t>
            </a:r>
          </a:p>
          <a:p>
            <a:pPr lvl="2"/>
            <a:r>
              <a:rPr lang="en-US" dirty="0"/>
              <a:t>Note: Still waiting on modified draft campus policy for surveillance cameras</a:t>
            </a:r>
          </a:p>
          <a:p>
            <a:pPr lvl="2"/>
            <a:endParaRPr lang="en-US" dirty="0"/>
          </a:p>
          <a:p>
            <a:r>
              <a:rPr lang="en-US" dirty="0"/>
              <a:t>Details below!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AA5AF-70F0-44A6-A0EE-CC80399C09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346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3851"/>
            <a:ext cx="8534400" cy="5014332"/>
          </a:xfrm>
        </p:spPr>
        <p:txBody>
          <a:bodyPr/>
          <a:lstStyle/>
          <a:p>
            <a:r>
              <a:rPr lang="en-US" dirty="0"/>
              <a:t>IT budget discussion in May with Cuba Plain</a:t>
            </a:r>
          </a:p>
          <a:p>
            <a:pPr lvl="1"/>
            <a:r>
              <a:rPr lang="en-US" dirty="0"/>
              <a:t>Current effort to increase IT salaries toward market level, for current and open positions</a:t>
            </a:r>
          </a:p>
          <a:p>
            <a:pPr lvl="2"/>
            <a:r>
              <a:rPr lang="en-US" dirty="0"/>
              <a:t>Need to build up IT staff salary numbers</a:t>
            </a:r>
          </a:p>
          <a:p>
            <a:pPr lvl="2"/>
            <a:r>
              <a:rPr lang="en-US" dirty="0"/>
              <a:t>Hard to fill open positions due to low salaries – this is a problem here and at many other universities</a:t>
            </a:r>
          </a:p>
          <a:p>
            <a:pPr lvl="1"/>
            <a:r>
              <a:rPr lang="en-US" dirty="0"/>
              <a:t>One-time Coronavirus money being used for IT infrastructure</a:t>
            </a:r>
          </a:p>
          <a:p>
            <a:pPr lvl="2"/>
            <a:r>
              <a:rPr lang="en-US" dirty="0"/>
              <a:t>Such one-time money will not be used for salaries since it cannot be budgeted for the future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AA5AF-70F0-44A6-A0EE-CC80399C09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745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3851"/>
            <a:ext cx="8534400" cy="5014332"/>
          </a:xfrm>
        </p:spPr>
        <p:txBody>
          <a:bodyPr/>
          <a:lstStyle/>
          <a:p>
            <a:r>
              <a:rPr lang="en-US" dirty="0"/>
              <a:t>IT budget discussion in May with Cuba Plain</a:t>
            </a:r>
          </a:p>
          <a:p>
            <a:pPr lvl="1"/>
            <a:r>
              <a:rPr lang="en-US" dirty="0"/>
              <a:t>New draft of Desktop Enhancement (DE) program begin developed</a:t>
            </a:r>
          </a:p>
          <a:p>
            <a:pPr lvl="2"/>
            <a:r>
              <a:rPr lang="en-US" dirty="0"/>
              <a:t>Still many details to work out, ITCC will provide feedback</a:t>
            </a:r>
          </a:p>
          <a:p>
            <a:pPr lvl="2"/>
            <a:r>
              <a:rPr lang="en-US" dirty="0"/>
              <a:t>4-year replacement cycle</a:t>
            </a:r>
          </a:p>
          <a:p>
            <a:pPr lvl="2"/>
            <a:r>
              <a:rPr lang="en-US" dirty="0"/>
              <a:t>Each machine will come with a 4-year warranty – in general, IT will only work on machines under warranty</a:t>
            </a:r>
          </a:p>
          <a:p>
            <a:pPr lvl="2"/>
            <a:r>
              <a:rPr lang="en-US" dirty="0"/>
              <a:t>Current model that IT works on anything is not sustainable – IT currently invents a massive amount of staff time in working on old machines that are out of warranty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AA5AF-70F0-44A6-A0EE-CC80399C09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2888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3851"/>
            <a:ext cx="8534400" cy="5014332"/>
          </a:xfrm>
        </p:spPr>
        <p:txBody>
          <a:bodyPr/>
          <a:lstStyle/>
          <a:p>
            <a:r>
              <a:rPr lang="en-US" dirty="0"/>
              <a:t>IT budget discussion in May with Cuba Plain</a:t>
            </a:r>
          </a:p>
          <a:p>
            <a:pPr lvl="1"/>
            <a:r>
              <a:rPr lang="en-US" dirty="0"/>
              <a:t>Reopening the walk-up IT helpdesk is a top priority</a:t>
            </a:r>
          </a:p>
          <a:p>
            <a:pPr lvl="2"/>
            <a:r>
              <a:rPr lang="en-US" dirty="0"/>
              <a:t>This will hopefully happen soon, and will no longer require an appointment</a:t>
            </a:r>
          </a:p>
          <a:p>
            <a:pPr lvl="2"/>
            <a:r>
              <a:rPr lang="en-US" dirty="0"/>
              <a:t>Once staff is built back up, a later focus will be on the call center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AA5AF-70F0-44A6-A0EE-CC80399C09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9080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3851"/>
            <a:ext cx="8534400" cy="5014332"/>
          </a:xfrm>
        </p:spPr>
        <p:txBody>
          <a:bodyPr/>
          <a:lstStyle/>
          <a:p>
            <a:r>
              <a:rPr lang="en-US" dirty="0"/>
              <a:t>Greenscreen classroom FS referral brief update</a:t>
            </a:r>
          </a:p>
          <a:p>
            <a:pPr lvl="1"/>
            <a:r>
              <a:rPr lang="en-US" dirty="0"/>
              <a:t>Ad hoc committee working on this, waiting for department chair feedback</a:t>
            </a:r>
          </a:p>
          <a:p>
            <a:pPr lvl="1"/>
            <a:r>
              <a:rPr lang="en-US" dirty="0"/>
              <a:t>Brief current assessment of the committee:</a:t>
            </a:r>
          </a:p>
          <a:p>
            <a:pPr lvl="2"/>
            <a:r>
              <a:rPr lang="en-US" dirty="0"/>
              <a:t>If used correctly, green screen classrooms provide technical means to produce higher quality content</a:t>
            </a:r>
          </a:p>
          <a:p>
            <a:pPr lvl="3"/>
            <a:r>
              <a:rPr lang="en-US" dirty="0"/>
              <a:t>This is beneficial for asynchronous teaching, but mainly for content delivered through corporate partnerships (e.g., short courses, online workshops, online classes ‘for sale’)</a:t>
            </a:r>
          </a:p>
          <a:p>
            <a:pPr lvl="2"/>
            <a:r>
              <a:rPr lang="en-US" dirty="0"/>
              <a:t>For general teaching, green screen rooms do not provide a huge benefit, if faculty are not invested/interested in proper usage</a:t>
            </a:r>
          </a:p>
          <a:p>
            <a:pPr lvl="2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AA5AF-70F0-44A6-A0EE-CC80399C09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86779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3851"/>
            <a:ext cx="8534400" cy="5014332"/>
          </a:xfrm>
        </p:spPr>
        <p:txBody>
          <a:bodyPr/>
          <a:lstStyle/>
          <a:p>
            <a:r>
              <a:rPr lang="en-US" dirty="0"/>
              <a:t>myVITA FS referral:</a:t>
            </a:r>
          </a:p>
          <a:p>
            <a:pPr lvl="1"/>
            <a:r>
              <a:rPr lang="en-US" dirty="0"/>
              <a:t>How was myVITA chosen?</a:t>
            </a:r>
          </a:p>
          <a:p>
            <a:pPr lvl="2"/>
            <a:r>
              <a:rPr lang="en-US" dirty="0"/>
              <a:t>Were faculty consulted in the decision?</a:t>
            </a:r>
          </a:p>
          <a:p>
            <a:pPr lvl="1"/>
            <a:r>
              <a:rPr lang="en-US" dirty="0"/>
              <a:t>How much is being paid and who is paying?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First, from the April 2014 ITCC minutes and the corresponding ITCC presentation to the FS:</a:t>
            </a:r>
          </a:p>
          <a:p>
            <a:pPr lvl="2"/>
            <a:r>
              <a:rPr lang="en-US" dirty="0"/>
              <a:t>Wayne Huebner presented to the ITCC and said myVITA was endorsed by IFC and the provosts</a:t>
            </a:r>
          </a:p>
          <a:p>
            <a:pPr lvl="2"/>
            <a:r>
              <a:rPr lang="en-US" dirty="0"/>
              <a:t>It does not appear that the ITCC was consulted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AA5AF-70F0-44A6-A0EE-CC80399C09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074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3851"/>
            <a:ext cx="8534400" cy="5014332"/>
          </a:xfrm>
        </p:spPr>
        <p:txBody>
          <a:bodyPr/>
          <a:lstStyle/>
          <a:p>
            <a:r>
              <a:rPr lang="en-US" dirty="0"/>
              <a:t>How was Faculty180/myVITA chosen?</a:t>
            </a:r>
          </a:p>
          <a:p>
            <a:pPr lvl="1"/>
            <a:r>
              <a:rPr lang="en-US" dirty="0"/>
              <a:t>I contacted UM System IT and received more info:</a:t>
            </a:r>
          </a:p>
          <a:p>
            <a:pPr lvl="2"/>
            <a:r>
              <a:rPr lang="en-US" dirty="0"/>
              <a:t>Town halls were conducted at all four UM System campuses beginning in Fall 2012</a:t>
            </a:r>
          </a:p>
          <a:p>
            <a:pPr lvl="2"/>
            <a:r>
              <a:rPr lang="en-US" dirty="0"/>
              <a:t>Academic affairs sent representatives to visit with faculty, deans, and chairs in person on each campus</a:t>
            </a:r>
          </a:p>
          <a:p>
            <a:pPr lvl="2"/>
            <a:r>
              <a:rPr lang="en-US" dirty="0"/>
              <a:t>IT was not involved in any of the town halls, discussions, or decision making – the UM System CIO, Gary Allen, was looped in after the decision was made</a:t>
            </a:r>
          </a:p>
          <a:p>
            <a:pPr lvl="2"/>
            <a:r>
              <a:rPr lang="en-US" dirty="0"/>
              <a:t>The UM Academic Affairs VP, Hank Foley, made the decision to purchase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AA5AF-70F0-44A6-A0EE-CC80399C09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497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23212" y="2613917"/>
            <a:ext cx="8557502" cy="4244083"/>
          </a:xfrm>
        </p:spPr>
        <p:txBody>
          <a:bodyPr/>
          <a:lstStyle/>
          <a:p>
            <a:pPr marL="0" indent="0" defTabSz="857250">
              <a:buNone/>
            </a:pPr>
            <a:r>
              <a:rPr lang="en-US" sz="3600" dirty="0">
                <a:latin typeface="Orgon Slab" panose="02000503000000020004" pitchFamily="50" charset="0"/>
              </a:rPr>
              <a:t>III.	Campus Reports</a:t>
            </a:r>
          </a:p>
          <a:p>
            <a:pPr marL="858838" lvl="1" indent="-858838" defTabSz="857250">
              <a:buNone/>
              <a:tabLst>
                <a:tab pos="1716088" algn="l"/>
              </a:tabLst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A.	Staff Council</a:t>
            </a:r>
          </a:p>
          <a:p>
            <a:pPr marL="858838" lvl="1" indent="-858838" defTabSz="857250">
              <a:buNone/>
              <a:tabLst>
                <a:tab pos="1716088" algn="l"/>
              </a:tabLst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	A. Kossuth</a:t>
            </a:r>
          </a:p>
          <a:p>
            <a:pPr marL="400050" lvl="1" indent="0" defTabSz="857250">
              <a:buNone/>
            </a:pPr>
            <a:endParaRPr lang="en-US" sz="2800" dirty="0">
              <a:solidFill>
                <a:srgbClr val="003B49"/>
              </a:solidFill>
              <a:latin typeface="Orgon Slab" panose="02000503000000020004" pitchFamily="50" charset="0"/>
            </a:endParaRPr>
          </a:p>
          <a:p>
            <a:pPr marL="6350" indent="-6350" defTabSz="685800">
              <a:buNone/>
            </a:pPr>
            <a:endParaRPr lang="en-US" sz="3600" dirty="0">
              <a:latin typeface="Orgon Slab" panose="02000503000000020004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0790" y="1790003"/>
            <a:ext cx="8184662" cy="47367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Orgon Slab" panose="02000503000000020004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163884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3851"/>
            <a:ext cx="8534400" cy="5014332"/>
          </a:xfrm>
        </p:spPr>
        <p:txBody>
          <a:bodyPr/>
          <a:lstStyle/>
          <a:p>
            <a:r>
              <a:rPr lang="en-US" dirty="0"/>
              <a:t>Related: How was the new RPT system chosen?</a:t>
            </a:r>
          </a:p>
          <a:p>
            <a:pPr lvl="1"/>
            <a:r>
              <a:rPr lang="en-US" dirty="0"/>
              <a:t>UM System IT:</a:t>
            </a:r>
          </a:p>
          <a:p>
            <a:pPr lvl="2"/>
            <a:r>
              <a:rPr lang="en-US" dirty="0"/>
              <a:t>RPT = Review, Promotion, and Tenure (Interfolio product)</a:t>
            </a:r>
          </a:p>
          <a:p>
            <a:pPr lvl="2"/>
            <a:r>
              <a:rPr lang="en-US" dirty="0"/>
              <a:t>After 3 years of myVITA, the four myVITA university leaders felt the companion RPT product is preferable</a:t>
            </a:r>
          </a:p>
          <a:p>
            <a:pPr lvl="2"/>
            <a:r>
              <a:rPr lang="en-US" dirty="0"/>
              <a:t>Interfolio demoed RPT in Fall 2019 to these leaders, campus myVITA coordinators, and a representative group of faculty – they felt RPT is superior for many types of reviews, especially P&amp;T</a:t>
            </a:r>
          </a:p>
          <a:p>
            <a:pPr lvl="2"/>
            <a:r>
              <a:rPr lang="en-US" dirty="0"/>
              <a:t>RPT was purchased 12/2019, and is now required to </a:t>
            </a:r>
            <a:r>
              <a:rPr lang="en-US"/>
              <a:t>be used for </a:t>
            </a:r>
            <a:r>
              <a:rPr lang="en-US" dirty="0"/>
              <a:t>P&amp;T cases</a:t>
            </a:r>
          </a:p>
          <a:p>
            <a:pPr lvl="3"/>
            <a:r>
              <a:rPr lang="en-US" dirty="0"/>
              <a:t>RPT is accessed in myVITA, left navigation, toward the bottom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AA5AF-70F0-44A6-A0EE-CC80399C09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42950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3851"/>
            <a:ext cx="8534400" cy="5014332"/>
          </a:xfrm>
        </p:spPr>
        <p:txBody>
          <a:bodyPr/>
          <a:lstStyle/>
          <a:p>
            <a:r>
              <a:rPr lang="en-US" dirty="0"/>
              <a:t>How much is being paid and who is paying?</a:t>
            </a:r>
          </a:p>
          <a:p>
            <a:pPr lvl="1"/>
            <a:r>
              <a:rPr lang="en-US" dirty="0"/>
              <a:t>UM System IT:</a:t>
            </a:r>
          </a:p>
          <a:p>
            <a:pPr lvl="2"/>
            <a:r>
              <a:rPr lang="en-US" dirty="0"/>
              <a:t>UM System paid $394K for Interfolio (myVITA + RPT) this fiscal year</a:t>
            </a:r>
          </a:p>
          <a:p>
            <a:pPr lvl="2"/>
            <a:r>
              <a:rPr lang="en-US" dirty="0"/>
              <a:t>UM System is budgeting $423K for next fiscal year</a:t>
            </a:r>
          </a:p>
          <a:p>
            <a:pPr lvl="2"/>
            <a:r>
              <a:rPr lang="en-US" dirty="0"/>
              <a:t>Before adding RPT, the cost was about $250K</a:t>
            </a:r>
          </a:p>
          <a:p>
            <a:pPr lvl="2"/>
            <a:r>
              <a:rPr lang="en-US" dirty="0"/>
              <a:t>These costs are included in the Administrative Systems Budget, which includes PeopleSoft, etc.</a:t>
            </a:r>
          </a:p>
          <a:p>
            <a:pPr lvl="2"/>
            <a:r>
              <a:rPr lang="en-US" dirty="0"/>
              <a:t>That entire budget is split across the four campuses, and in some cases the university hospital</a:t>
            </a:r>
          </a:p>
          <a:p>
            <a:pPr lvl="2"/>
            <a:r>
              <a:rPr lang="en-US" dirty="0"/>
              <a:t>The split is based on the percent of overall expenses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AA5AF-70F0-44A6-A0EE-CC80399C096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3006F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3006F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1198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46314" y="2653393"/>
            <a:ext cx="8514806" cy="3943350"/>
          </a:xfrm>
        </p:spPr>
        <p:txBody>
          <a:bodyPr/>
          <a:lstStyle/>
          <a:p>
            <a:pPr marL="0" indent="0" defTabSz="685800">
              <a:buNone/>
            </a:pPr>
            <a:r>
              <a:rPr lang="en-US" sz="3600" dirty="0">
                <a:latin typeface="Orgon Slab" panose="02000503000000020004" pitchFamily="50" charset="0"/>
              </a:rPr>
              <a:t>VI. Reports of Standing Committees</a:t>
            </a:r>
          </a:p>
          <a:p>
            <a:pPr marL="0" indent="0" defTabSz="685800">
              <a:buNone/>
            </a:pPr>
            <a:r>
              <a:rPr lang="en-US" sz="3600" dirty="0"/>
              <a:t>	</a:t>
            </a: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E. Public Occasions</a:t>
            </a:r>
          </a:p>
          <a:p>
            <a:pPr marL="0" indent="0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S. </a:t>
            </a:r>
            <a:r>
              <a:rPr lang="en-US" sz="3600" dirty="0" err="1">
                <a:solidFill>
                  <a:srgbClr val="003B49"/>
                </a:solidFill>
                <a:latin typeface="Orgon Slab" panose="02000503000000020004" pitchFamily="50" charset="0"/>
              </a:rPr>
              <a:t>Sedigh</a:t>
            </a: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 </a:t>
            </a:r>
            <a:r>
              <a:rPr lang="en-US" sz="3600" dirty="0" err="1">
                <a:solidFill>
                  <a:srgbClr val="003B49"/>
                </a:solidFill>
                <a:latin typeface="Orgon Slab" panose="02000503000000020004" pitchFamily="50" charset="0"/>
              </a:rPr>
              <a:t>Sarvestani</a:t>
            </a: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</a:t>
            </a:r>
          </a:p>
          <a:p>
            <a:pPr marL="0" indent="0" defTabSz="685800">
              <a:buNone/>
            </a:pPr>
            <a:r>
              <a:rPr lang="en-US" sz="3600" b="1" dirty="0">
                <a:latin typeface="Orgon Slab" panose="02000503000000020004" pitchFamily="50" charset="0"/>
              </a:rPr>
              <a:t>	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57898" y="1921865"/>
            <a:ext cx="8184662" cy="473672"/>
          </a:xfrm>
        </p:spPr>
        <p:txBody>
          <a:bodyPr>
            <a:noAutofit/>
          </a:bodyPr>
          <a:lstStyle/>
          <a:p>
            <a:pPr marL="6350" indent="-6350" defTabSz="685800"/>
            <a:r>
              <a:rPr lang="en-US" sz="3600" dirty="0">
                <a:latin typeface="Orgon Slab" panose="02000503000000020004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822331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0790" y="3183353"/>
            <a:ext cx="7795010" cy="2673790"/>
          </a:xfrm>
        </p:spPr>
        <p:txBody>
          <a:bodyPr/>
          <a:lstStyle/>
          <a:p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Orgon Slab Medium" panose="02000603000000020004" pitchFamily="50" charset="0"/>
              </a:rPr>
              <a:t>Motion: Approval of 2021-2022 Open House Dates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10790" y="1790002"/>
            <a:ext cx="8184662" cy="12754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3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Occasions Committee Report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Sahra Sedigh Sarvestani, Chair</a:t>
            </a:r>
          </a:p>
        </p:txBody>
      </p:sp>
    </p:spTree>
    <p:extLst>
      <p:ext uri="{BB962C8B-B14F-4D97-AF65-F5344CB8AC3E}">
        <p14:creationId xmlns:p14="http://schemas.microsoft.com/office/powerpoint/2010/main" val="2768419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10790" y="2381108"/>
            <a:ext cx="8184662" cy="40654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Orgon Slab Medium" panose="02000603000000020004" pitchFamily="50" charset="0"/>
              </a:rPr>
              <a:t>The Public Occasions Committee moves that the </a:t>
            </a:r>
            <a:r>
              <a:rPr lang="en-US" sz="2000">
                <a:solidFill>
                  <a:schemeClr val="accent4">
                    <a:lumMod val="10000"/>
                  </a:schemeClr>
                </a:solidFill>
                <a:latin typeface="Orgon Slab Medium" panose="02000603000000020004" pitchFamily="50" charset="0"/>
              </a:rPr>
              <a:t>following            Open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Orgon Slab Medium" panose="02000603000000020004" pitchFamily="50" charset="0"/>
              </a:rPr>
              <a:t>House dates be adopted for the 2021-2022 academic year: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Orgon Slab Medium" panose="02000603000000020004" pitchFamily="50" charset="0"/>
              </a:rPr>
              <a:t> </a:t>
            </a:r>
          </a:p>
          <a:p>
            <a:pPr marL="0" indent="0">
              <a:buNone/>
            </a:pPr>
            <a:r>
              <a:rPr lang="en-US" sz="2000" u="sng" dirty="0">
                <a:solidFill>
                  <a:schemeClr val="accent4">
                    <a:lumMod val="10000"/>
                  </a:schemeClr>
                </a:solidFill>
                <a:latin typeface="Orgon Slab Medium" panose="02000603000000020004" pitchFamily="50" charset="0"/>
              </a:rPr>
              <a:t>Fall 2021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Orgon Slab Medium" panose="02000603000000020004" pitchFamily="50" charset="0"/>
              </a:rPr>
              <a:t>Friday, September 10 (potential 3rd date)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Orgon Slab Medium" panose="02000603000000020004" pitchFamily="50" charset="0"/>
              </a:rPr>
              <a:t>Saturday, October 9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Orgon Slab Medium" panose="02000603000000020004" pitchFamily="50" charset="0"/>
              </a:rPr>
              <a:t>Saturday, November 6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Orgon Slab Medium" panose="02000603000000020004" pitchFamily="50" charset="0"/>
              </a:rPr>
              <a:t> </a:t>
            </a:r>
          </a:p>
          <a:p>
            <a:pPr marL="0" indent="0">
              <a:buNone/>
            </a:pPr>
            <a:r>
              <a:rPr lang="en-US" sz="2000" u="sng" dirty="0">
                <a:solidFill>
                  <a:schemeClr val="accent4">
                    <a:lumMod val="10000"/>
                  </a:schemeClr>
                </a:solidFill>
                <a:latin typeface="Orgon Slab Medium" panose="02000603000000020004" pitchFamily="50" charset="0"/>
              </a:rPr>
              <a:t>Spring 2022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Orgon Slab Medium" panose="02000603000000020004" pitchFamily="50" charset="0"/>
              </a:rPr>
              <a:t>Monday, February 21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Orgon Slab Medium" panose="02000603000000020004" pitchFamily="50" charset="0"/>
              </a:rPr>
              <a:t>Friday, April 15</a:t>
            </a:r>
          </a:p>
          <a:p>
            <a:pPr marL="0" indent="0">
              <a:buNone/>
            </a:pPr>
            <a:endParaRPr lang="en-US" sz="2000" dirty="0">
              <a:solidFill>
                <a:schemeClr val="accent4">
                  <a:lumMod val="10000"/>
                </a:schemeClr>
              </a:solidFill>
              <a:latin typeface="Orgon Slab Medium" panose="02000603000000020004" pitchFamily="50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4">
                  <a:lumMod val="10000"/>
                </a:schemeClr>
              </a:solidFill>
              <a:latin typeface="Orgon Slab Medium" panose="02000603000000020004" pitchFamily="50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accent4">
                  <a:lumMod val="10000"/>
                </a:schemeClr>
              </a:solidFill>
              <a:latin typeface="Orgon Slab Medium" panose="02000603000000020004" pitchFamily="50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0790" y="1790003"/>
            <a:ext cx="8184662" cy="59110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Motion</a:t>
            </a:r>
          </a:p>
        </p:txBody>
      </p:sp>
    </p:spTree>
    <p:extLst>
      <p:ext uri="{BB962C8B-B14F-4D97-AF65-F5344CB8AC3E}">
        <p14:creationId xmlns:p14="http://schemas.microsoft.com/office/powerpoint/2010/main" val="36331807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55170" y="2584619"/>
            <a:ext cx="7695041" cy="4202582"/>
          </a:xfrm>
        </p:spPr>
        <p:txBody>
          <a:bodyPr/>
          <a:lstStyle/>
          <a:p>
            <a:pPr marL="0" indent="0" defTabSz="914400">
              <a:buNone/>
            </a:pPr>
            <a:r>
              <a:rPr lang="en-US" sz="3600" dirty="0">
                <a:latin typeface="Orgon Slab" panose="02000503000000020004" pitchFamily="50" charset="0"/>
              </a:rPr>
              <a:t>VII. New Business </a:t>
            </a:r>
          </a:p>
          <a:p>
            <a:pPr marL="857250" indent="-857250" defTabSz="914400">
              <a:buAutoNum type="romanUcPeriod" startAt="8"/>
            </a:pPr>
            <a:endParaRPr lang="en-US" sz="3600" b="1" dirty="0">
              <a:solidFill>
                <a:srgbClr val="003B49"/>
              </a:solidFill>
              <a:latin typeface="Orgon Slab" panose="02000503000000020004" pitchFamily="50" charset="0"/>
            </a:endParaRPr>
          </a:p>
          <a:p>
            <a:pPr marL="0" indent="0" defTabSz="914400">
              <a:buNone/>
            </a:pPr>
            <a:endParaRPr lang="en-US" sz="3600" b="1" dirty="0">
              <a:solidFill>
                <a:srgbClr val="003B49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55170" y="1790003"/>
            <a:ext cx="7695042" cy="473672"/>
          </a:xfrm>
        </p:spPr>
        <p:txBody>
          <a:bodyPr>
            <a:noAutofit/>
          </a:bodyPr>
          <a:lstStyle/>
          <a:p>
            <a:r>
              <a:rPr lang="en-US" sz="36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025807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914400" y="2604973"/>
            <a:ext cx="7781052" cy="2116317"/>
          </a:xfrm>
        </p:spPr>
        <p:txBody>
          <a:bodyPr/>
          <a:lstStyle/>
          <a:p>
            <a:pPr marL="0" indent="0">
              <a:buNone/>
              <a:tabLst>
                <a:tab pos="914400" algn="l"/>
              </a:tabLst>
            </a:pPr>
            <a:r>
              <a:rPr lang="en-US" sz="3600" b="1">
                <a:latin typeface="Orgon Slab Light" panose="02000503000000020004" pitchFamily="50" charset="0"/>
              </a:rPr>
              <a:t>VIII. </a:t>
            </a:r>
            <a:r>
              <a:rPr lang="en-US" sz="3600" b="1" dirty="0">
                <a:latin typeface="Orgon Slab Light" panose="02000503000000020004" pitchFamily="50" charset="0"/>
              </a:rPr>
              <a:t>	Adjourn</a:t>
            </a:r>
          </a:p>
          <a:p>
            <a:endParaRPr lang="en-US" sz="3600" b="1" dirty="0">
              <a:solidFill>
                <a:srgbClr val="003B49"/>
              </a:solidFill>
              <a:latin typeface="Orgon Slab Light" panose="02000503000000020004" pitchFamily="50" charset="0"/>
            </a:endParaRPr>
          </a:p>
          <a:p>
            <a:pPr marL="514350" indent="-514350">
              <a:buAutoNum type="romanUcPeriod" startAt="5"/>
            </a:pPr>
            <a:endParaRPr lang="en-US" sz="3600" b="1" dirty="0">
              <a:solidFill>
                <a:srgbClr val="003B49"/>
              </a:solidFill>
              <a:latin typeface="Orgon Slab ExtraLight" panose="02000503000000020004" pitchFamily="50" charset="0"/>
            </a:endParaRPr>
          </a:p>
          <a:p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14400" y="1790003"/>
            <a:ext cx="7781052" cy="696720"/>
          </a:xfrm>
        </p:spPr>
        <p:txBody>
          <a:bodyPr/>
          <a:lstStyle/>
          <a:p>
            <a:r>
              <a:rPr lang="en-US" sz="3600" dirty="0">
                <a:latin typeface="Orgon Slab" panose="02000503000000020004" pitchFamily="50" charset="0"/>
              </a:rPr>
              <a:t>Agenda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69559" y="6311387"/>
            <a:ext cx="437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003B49"/>
                </a:solidFill>
              </a:defRPr>
            </a:lvl1pPr>
          </a:lstStyle>
          <a:p>
            <a:fld id="{477D04EB-D600-4A5B-9F34-2ADF860BB5CA}" type="slidenum">
              <a:rPr lang="en-US">
                <a:solidFill>
                  <a:schemeClr val="tx1">
                    <a:tint val="75000"/>
                  </a:schemeClr>
                </a:solidFill>
              </a:rPr>
              <a:pPr/>
              <a:t>56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5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10790" y="2541306"/>
            <a:ext cx="8197114" cy="2673790"/>
          </a:xfrm>
        </p:spPr>
        <p:txBody>
          <a:bodyPr/>
          <a:lstStyle/>
          <a:p>
            <a:pPr marL="0" indent="0" defTabSz="857250">
              <a:buNone/>
            </a:pPr>
            <a:r>
              <a:rPr lang="en-US" sz="3600" dirty="0">
                <a:latin typeface="Orgon Slab" panose="02000503000000020004" pitchFamily="50" charset="0"/>
              </a:rPr>
              <a:t>III.	Campus Reports</a:t>
            </a:r>
          </a:p>
          <a:p>
            <a:pPr marL="858838" lvl="1" indent="-858838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B.	Student Council</a:t>
            </a:r>
          </a:p>
          <a:p>
            <a:pPr marL="858838" lvl="1" indent="-858838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	L. Hierlmeier</a:t>
            </a:r>
          </a:p>
          <a:p>
            <a:pPr marL="858838" lvl="1" indent="-858838" defTabSz="685800">
              <a:buNone/>
            </a:pPr>
            <a:r>
              <a:rPr lang="en-US" sz="2800" dirty="0">
                <a:solidFill>
                  <a:srgbClr val="003B49"/>
                </a:solidFill>
                <a:latin typeface="Orgon Slab" panose="02000503000000020004" pitchFamily="50" charset="0"/>
              </a:rPr>
              <a:t>				</a:t>
            </a:r>
          </a:p>
          <a:p>
            <a:pPr marL="858838" lvl="1" indent="-858838" defTabSz="685800">
              <a:buNone/>
            </a:pPr>
            <a:r>
              <a:rPr lang="en-US" sz="2800" dirty="0">
                <a:solidFill>
                  <a:srgbClr val="003B49"/>
                </a:solidFill>
                <a:latin typeface="Orgon Slab" panose="02000503000000020004" pitchFamily="50" charset="0"/>
              </a:rPr>
              <a:t>		</a:t>
            </a:r>
          </a:p>
          <a:p>
            <a:pPr marL="6350" indent="-6350" defTabSz="685800">
              <a:buNone/>
            </a:pPr>
            <a:endParaRPr lang="en-US" sz="3600" dirty="0">
              <a:latin typeface="Orgon Slab" panose="02000503000000020004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0790" y="1845062"/>
            <a:ext cx="8184662" cy="473672"/>
          </a:xfrm>
        </p:spPr>
        <p:txBody>
          <a:bodyPr>
            <a:noAutofit/>
          </a:bodyPr>
          <a:lstStyle/>
          <a:p>
            <a:pPr defTabSz="914400"/>
            <a:r>
              <a:rPr lang="en-US" sz="3600" dirty="0">
                <a:latin typeface="Orgon Slab" panose="02000503000000020004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49175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10790" y="2541306"/>
            <a:ext cx="8197114" cy="2673790"/>
          </a:xfrm>
        </p:spPr>
        <p:txBody>
          <a:bodyPr/>
          <a:lstStyle/>
          <a:p>
            <a:pPr marL="0" indent="0" defTabSz="857250">
              <a:buNone/>
            </a:pPr>
            <a:r>
              <a:rPr lang="en-US" sz="3600" dirty="0">
                <a:latin typeface="Orgon Slab" panose="02000503000000020004" pitchFamily="50" charset="0"/>
              </a:rPr>
              <a:t>III.	Campus Reports</a:t>
            </a:r>
          </a:p>
          <a:p>
            <a:pPr marL="858838" lvl="1" indent="-858838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C.	Council of Graduate Students</a:t>
            </a:r>
          </a:p>
          <a:p>
            <a:pPr marL="858838" lvl="1" indent="-858838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	J. Valentin-Sivico</a:t>
            </a:r>
          </a:p>
          <a:p>
            <a:pPr marL="858838" lvl="1" indent="-858838" defTabSz="685800">
              <a:buNone/>
            </a:pPr>
            <a:r>
              <a:rPr lang="en-US" sz="2800" dirty="0">
                <a:solidFill>
                  <a:srgbClr val="003B49"/>
                </a:solidFill>
                <a:latin typeface="Orgon Slab" panose="02000503000000020004" pitchFamily="50" charset="0"/>
              </a:rPr>
              <a:t>			</a:t>
            </a:r>
          </a:p>
          <a:p>
            <a:pPr marL="858838" lvl="1" indent="-858838" defTabSz="685800">
              <a:buNone/>
            </a:pP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	</a:t>
            </a:r>
            <a:r>
              <a:rPr lang="en-US" sz="2800" dirty="0">
                <a:solidFill>
                  <a:srgbClr val="003B49"/>
                </a:solidFill>
                <a:latin typeface="Orgon Slab" panose="02000503000000020004" pitchFamily="50" charset="0"/>
              </a:rPr>
              <a:t>	</a:t>
            </a:r>
          </a:p>
          <a:p>
            <a:pPr marL="858838" lvl="1" indent="-858838" defTabSz="685800">
              <a:buNone/>
            </a:pPr>
            <a:r>
              <a:rPr lang="en-US" sz="2800" dirty="0">
                <a:solidFill>
                  <a:srgbClr val="003B49"/>
                </a:solidFill>
                <a:latin typeface="Orgon Slab" panose="02000503000000020004" pitchFamily="50" charset="0"/>
              </a:rPr>
              <a:t>		</a:t>
            </a:r>
          </a:p>
          <a:p>
            <a:pPr marL="6350" indent="-6350" defTabSz="685800">
              <a:buNone/>
            </a:pPr>
            <a:endParaRPr lang="en-US" sz="3600" dirty="0">
              <a:latin typeface="Orgon Slab" panose="02000503000000020004" pitchFamily="50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0790" y="1845062"/>
            <a:ext cx="8184662" cy="473672"/>
          </a:xfrm>
        </p:spPr>
        <p:txBody>
          <a:bodyPr>
            <a:noAutofit/>
          </a:bodyPr>
          <a:lstStyle/>
          <a:p>
            <a:pPr defTabSz="914400"/>
            <a:r>
              <a:rPr lang="en-US" sz="3600" dirty="0">
                <a:latin typeface="Orgon Slab" panose="02000503000000020004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9538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10790" y="2605087"/>
            <a:ext cx="8197114" cy="4463159"/>
          </a:xfrm>
        </p:spPr>
        <p:txBody>
          <a:bodyPr/>
          <a:lstStyle/>
          <a:p>
            <a:pPr marL="0" indent="0" defTabSz="857250">
              <a:buNone/>
            </a:pPr>
            <a:r>
              <a:rPr lang="en-US" sz="3600" dirty="0">
                <a:latin typeface="Orgon Slab" panose="02000503000000020004" pitchFamily="50" charset="0"/>
              </a:rPr>
              <a:t>IV.	President’s Report</a:t>
            </a:r>
          </a:p>
          <a:p>
            <a:pPr marL="0" indent="0" defTabSz="857250">
              <a:buNone/>
            </a:pPr>
            <a:r>
              <a:rPr lang="en-US" sz="3600" b="1" dirty="0">
                <a:solidFill>
                  <a:srgbClr val="003B49"/>
                </a:solidFill>
                <a:latin typeface="Orgon Slab" panose="02000503000000020004" pitchFamily="50" charset="0"/>
              </a:rPr>
              <a:t>	</a:t>
            </a:r>
            <a:r>
              <a:rPr lang="en-US" sz="3600" dirty="0">
                <a:solidFill>
                  <a:srgbClr val="003B49"/>
                </a:solidFill>
                <a:latin typeface="Orgon Slab" panose="02000503000000020004" pitchFamily="50" charset="0"/>
              </a:rPr>
              <a:t>S. Raper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0790" y="1790003"/>
            <a:ext cx="8184662" cy="473672"/>
          </a:xfrm>
        </p:spPr>
        <p:txBody>
          <a:bodyPr>
            <a:noAutofit/>
          </a:bodyPr>
          <a:lstStyle/>
          <a:p>
            <a:r>
              <a:rPr lang="en-US" sz="3600" dirty="0">
                <a:latin typeface="Orgon Slab" panose="02000503000000020004" pitchFamily="50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21047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10790" y="1790003"/>
            <a:ext cx="8184662" cy="473672"/>
          </a:xfrm>
        </p:spPr>
        <p:txBody>
          <a:bodyPr>
            <a:noAutofit/>
          </a:bodyPr>
          <a:lstStyle/>
          <a:p>
            <a:endParaRPr lang="en-US" sz="3600" dirty="0">
              <a:latin typeface="Orgon Slab" panose="02000503000000020004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Orgon Slab" panose="02000503000000020004" pitchFamily="50" charset="0"/>
              </a:rPr>
              <a:t>General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Orgon Slab" panose="02000503000000020004" pitchFamily="50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Orgon Slab" panose="02000503000000020004" pitchFamily="50" charset="0"/>
              </a:rPr>
              <a:t>Forward Thoughts</a:t>
            </a:r>
          </a:p>
        </p:txBody>
      </p:sp>
    </p:spTree>
    <p:extLst>
      <p:ext uri="{BB962C8B-B14F-4D97-AF65-F5344CB8AC3E}">
        <p14:creationId xmlns:p14="http://schemas.microsoft.com/office/powerpoint/2010/main" val="58285265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5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6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8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24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9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0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25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26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1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2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2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3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4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5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2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3_Custom Design">
  <a:themeElements>
    <a:clrScheme name="Custom 1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17968</TotalTime>
  <Words>3715</Words>
  <Application>Microsoft Office PowerPoint</Application>
  <PresentationFormat>On-screen Show (4:3)</PresentationFormat>
  <Paragraphs>807</Paragraphs>
  <Slides>56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56</vt:i4>
      </vt:variant>
    </vt:vector>
  </HeadingPairs>
  <TitlesOfParts>
    <vt:vector size="86" baseType="lpstr">
      <vt:lpstr>Arial</vt:lpstr>
      <vt:lpstr>Calibri</vt:lpstr>
      <vt:lpstr>Calibri Light</vt:lpstr>
      <vt:lpstr>Encode Sans Normal Black</vt:lpstr>
      <vt:lpstr>Lucida Grande</vt:lpstr>
      <vt:lpstr>Orgon Slab</vt:lpstr>
      <vt:lpstr>Orgon Slab ExtraLight</vt:lpstr>
      <vt:lpstr>Orgon Slab Light</vt:lpstr>
      <vt:lpstr>Orgon Slab Medium</vt:lpstr>
      <vt:lpstr>1_Custom Design</vt:lpstr>
      <vt:lpstr>3_Custom Design</vt:lpstr>
      <vt:lpstr>32_Custom Design</vt:lpstr>
      <vt:lpstr>33_Custom Design</vt:lpstr>
      <vt:lpstr>34_Custom Design</vt:lpstr>
      <vt:lpstr>35_Custom Design</vt:lpstr>
      <vt:lpstr>2_Custom Design</vt:lpstr>
      <vt:lpstr>23_Custom Design</vt:lpstr>
      <vt:lpstr>4_Custom Design</vt:lpstr>
      <vt:lpstr>5_Custom Design</vt:lpstr>
      <vt:lpstr>6_Custom Design</vt:lpstr>
      <vt:lpstr>7_Custom Design</vt:lpstr>
      <vt:lpstr>8_Custom Design</vt:lpstr>
      <vt:lpstr>24_Custom Design</vt:lpstr>
      <vt:lpstr>9_Custom Design</vt:lpstr>
      <vt:lpstr>10_Custom Design</vt:lpstr>
      <vt:lpstr>25_Custom Design</vt:lpstr>
      <vt:lpstr>26_Custom Design</vt:lpstr>
      <vt:lpstr>Office Theme</vt:lpstr>
      <vt:lpstr>11_Custom Design</vt:lpstr>
      <vt:lpstr>12_Custom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Chancellor’s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Facilities Planning Committee Report  Arrival District Progress Update</vt:lpstr>
      <vt:lpstr>Major Current Projects Related to Arrival District</vt:lpstr>
      <vt:lpstr>Site Plan</vt:lpstr>
      <vt:lpstr>Demolition of Bureau of Mines Buildings (BOM) 1, 2, and 3</vt:lpstr>
      <vt:lpstr>Innovation Lab (formerly Student Experience Center)</vt:lpstr>
      <vt:lpstr>Innovation Lab (formerly Student Experience Center)</vt:lpstr>
      <vt:lpstr>University Drive and Roundabout Construction</vt:lpstr>
      <vt:lpstr>PowerPoint Presentation</vt:lpstr>
      <vt:lpstr>PowerPoint Presentation</vt:lpstr>
      <vt:lpstr>Budget</vt:lpstr>
      <vt:lpstr>General Revenue Budget</vt:lpstr>
      <vt:lpstr>General Revenue Budget: costs</vt:lpstr>
      <vt:lpstr>Executive/admin</vt:lpstr>
      <vt:lpstr>Chancellor positions </vt:lpstr>
      <vt:lpstr>Provost positions </vt:lpstr>
      <vt:lpstr>Directors</vt:lpstr>
      <vt:lpstr>Chairs</vt:lpstr>
      <vt:lpstr>Faculty*</vt:lpstr>
      <vt:lpstr>Faculty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Alanya Cannon</dc:creator>
  <cp:lastModifiedBy>House, Misty M.</cp:lastModifiedBy>
  <cp:revision>390</cp:revision>
  <cp:lastPrinted>2021-01-28T18:57:52Z</cp:lastPrinted>
  <dcterms:created xsi:type="dcterms:W3CDTF">2014-10-14T00:51:43Z</dcterms:created>
  <dcterms:modified xsi:type="dcterms:W3CDTF">2021-06-10T18:05:18Z</dcterms:modified>
</cp:coreProperties>
</file>